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 /><Relationship Id="rId2" Type="http://schemas.openxmlformats.org/officeDocument/2006/relationships/extended-properties" Target="docProps/app.xml" /><Relationship Id="rId3" Type="http://schemas.openxmlformats.org/officeDocument/2006/relationships/officeDocument" Target="ppt/presentation.xml" /></Relationships>
</file>

<file path=ppt/presentation.xml><?xml version="1.0" encoding="utf-8"?>
<p:presentation xmlns:p="http://schemas.openxmlformats.org/presentationml/2006/main" xmlns:a="http://schemas.openxmlformats.org/drawingml/2006/main" xmlns:r="http://schemas.openxmlformats.org/officeDocument/2006/relationships" embedTrueTypeFonts="1" saveSubsetFonts="1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</p:sldIdLst>
  <p:sldSz cx="12192000" cy="6858000"/>
  <p:notesSz cx="12192000" cy="6858000"/>
  <p:embeddedFontLst>
    <p:embeddedFont>
      <p:font typeface="FTGFCJ+Arial-BoldMT"/>
      <p:regular r:id="rId33"/>
    </p:embeddedFont>
    <p:embeddedFont>
      <p:font typeface="VHNHUV+ArialMT"/>
      <p:regular r:id="rId34"/>
    </p:embeddedFont>
    <p:embeddedFont>
      <p:font typeface="UOLOSE+Webdings"/>
      <p:regular r:id="rId35"/>
    </p:embeddedFont>
    <p:embeddedFont>
      <p:font typeface="WPGIQB+Wingdings-Regular"/>
      <p:regular r:id="rId36"/>
    </p:embeddedFont>
    <p:embeddedFont>
      <p:font typeface="NBEUDM+Arial-ItalicMT"/>
      <p:regular r:id="rId37"/>
    </p:embeddedFont>
    <p:embeddedFont>
      <p:font typeface="VWTPEE+SegoeUISymbol"/>
      <p:regular r:id="rId38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2482" y="-91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presProps" Target="presProps.xml" /><Relationship Id="rId10" Type="http://schemas.openxmlformats.org/officeDocument/2006/relationships/slide" Target="slides/slide5.xml" /><Relationship Id="rId11" Type="http://schemas.openxmlformats.org/officeDocument/2006/relationships/slide" Target="slides/slide6.xml" /><Relationship Id="rId12" Type="http://schemas.openxmlformats.org/officeDocument/2006/relationships/slide" Target="slides/slide7.xml" /><Relationship Id="rId13" Type="http://schemas.openxmlformats.org/officeDocument/2006/relationships/slide" Target="slides/slide8.xml" /><Relationship Id="rId14" Type="http://schemas.openxmlformats.org/officeDocument/2006/relationships/slide" Target="slides/slide9.xml" /><Relationship Id="rId15" Type="http://schemas.openxmlformats.org/officeDocument/2006/relationships/slide" Target="slides/slide10.xml" /><Relationship Id="rId16" Type="http://schemas.openxmlformats.org/officeDocument/2006/relationships/slide" Target="slides/slide11.xml" /><Relationship Id="rId17" Type="http://schemas.openxmlformats.org/officeDocument/2006/relationships/slide" Target="slides/slide12.xml" /><Relationship Id="rId18" Type="http://schemas.openxmlformats.org/officeDocument/2006/relationships/slide" Target="slides/slide13.xml" /><Relationship Id="rId19" Type="http://schemas.openxmlformats.org/officeDocument/2006/relationships/slide" Target="slides/slide14.xml" /><Relationship Id="rId2" Type="http://schemas.openxmlformats.org/officeDocument/2006/relationships/tableStyles" Target="tableStyles.xml" /><Relationship Id="rId20" Type="http://schemas.openxmlformats.org/officeDocument/2006/relationships/slide" Target="slides/slide15.xml" /><Relationship Id="rId21" Type="http://schemas.openxmlformats.org/officeDocument/2006/relationships/slide" Target="slides/slide16.xml" /><Relationship Id="rId22" Type="http://schemas.openxmlformats.org/officeDocument/2006/relationships/slide" Target="slides/slide17.xml" /><Relationship Id="rId23" Type="http://schemas.openxmlformats.org/officeDocument/2006/relationships/slide" Target="slides/slide18.xml" /><Relationship Id="rId24" Type="http://schemas.openxmlformats.org/officeDocument/2006/relationships/slide" Target="slides/slide19.xml" /><Relationship Id="rId25" Type="http://schemas.openxmlformats.org/officeDocument/2006/relationships/slide" Target="slides/slide20.xml" /><Relationship Id="rId26" Type="http://schemas.openxmlformats.org/officeDocument/2006/relationships/slide" Target="slides/slide21.xml" /><Relationship Id="rId27" Type="http://schemas.openxmlformats.org/officeDocument/2006/relationships/slide" Target="slides/slide22.xml" /><Relationship Id="rId28" Type="http://schemas.openxmlformats.org/officeDocument/2006/relationships/slide" Target="slides/slide23.xml" /><Relationship Id="rId29" Type="http://schemas.openxmlformats.org/officeDocument/2006/relationships/slide" Target="slides/slide24.xml" /><Relationship Id="rId3" Type="http://schemas.openxmlformats.org/officeDocument/2006/relationships/viewProps" Target="viewProps.xml" /><Relationship Id="rId30" Type="http://schemas.openxmlformats.org/officeDocument/2006/relationships/slide" Target="slides/slide25.xml" /><Relationship Id="rId31" Type="http://schemas.openxmlformats.org/officeDocument/2006/relationships/slide" Target="slides/slide26.xml" /><Relationship Id="rId32" Type="http://schemas.openxmlformats.org/officeDocument/2006/relationships/slide" Target="slides/slide27.xml" /><Relationship Id="rId33" Type="http://schemas.openxmlformats.org/officeDocument/2006/relationships/font" Target="fonts/font1.fntdata" /><Relationship Id="rId34" Type="http://schemas.openxmlformats.org/officeDocument/2006/relationships/font" Target="fonts/font2.fntdata" /><Relationship Id="rId35" Type="http://schemas.openxmlformats.org/officeDocument/2006/relationships/font" Target="fonts/font3.fntdata" /><Relationship Id="rId36" Type="http://schemas.openxmlformats.org/officeDocument/2006/relationships/font" Target="fonts/font4.fntdata" /><Relationship Id="rId37" Type="http://schemas.openxmlformats.org/officeDocument/2006/relationships/font" Target="fonts/font5.fntdata" /><Relationship Id="rId38" Type="http://schemas.openxmlformats.org/officeDocument/2006/relationships/font" Target="fonts/font6.fntdata" /><Relationship Id="rId4" Type="http://schemas.openxmlformats.org/officeDocument/2006/relationships/theme" Target="theme/theme1.xml" /><Relationship Id="rId5" Type="http://schemas.openxmlformats.org/officeDocument/2006/relationships/slideMaster" Target="slideMasters/slideMaster1.xml" /><Relationship Id="rId6" Type="http://schemas.openxmlformats.org/officeDocument/2006/relationships/slide" Target="slides/slide1.xml" /><Relationship Id="rId7" Type="http://schemas.openxmlformats.org/officeDocument/2006/relationships/slide" Target="slides/slide2.xml" /><Relationship Id="rId8" Type="http://schemas.openxmlformats.org/officeDocument/2006/relationships/slide" Target="slides/slide3.xml" /><Relationship Id="rId9" Type="http://schemas.openxmlformats.org/officeDocument/2006/relationships/slide" Target="slides/slide4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0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1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2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3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4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5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6.pn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7.pn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8.pn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9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pn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0.pn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1.pn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2.pn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3.pn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4.pn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5.pn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6.png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7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8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9.png" 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22960" y="2911073"/>
            <a:ext cx="2524887" cy="54887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02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 b="1">
                <a:solidFill>
                  <a:srgbClr val="333333"/>
                </a:solidFill>
                <a:latin typeface="FTGFCJ+Arial-BoldMT"/>
                <a:cs typeface="FTGFCJ+Arial-BoldMT"/>
              </a:rPr>
              <a:t>Aircore</a:t>
            </a:r>
            <a:r>
              <a:rPr dirty="0" sz="3600" spc="108" b="1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3600" b="1">
                <a:solidFill>
                  <a:srgbClr val="333333"/>
                </a:solidFill>
                <a:latin typeface="FTGFCJ+Arial-BoldMT"/>
                <a:cs typeface="FTGFCJ+Arial-BoldMT"/>
              </a:rPr>
              <a:t>EC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22960" y="3574549"/>
            <a:ext cx="3833422" cy="4353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28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spc="10">
                <a:solidFill>
                  <a:srgbClr val="333333"/>
                </a:solidFill>
                <a:latin typeface="VHNHUV+ArialMT"/>
                <a:cs typeface="VHNHUV+ArialMT"/>
              </a:rPr>
              <a:t>Designed</a:t>
            </a:r>
            <a:r>
              <a:rPr dirty="0" sz="2800" spc="86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333333"/>
                </a:solidFill>
                <a:latin typeface="VHNHUV+ArialMT"/>
                <a:cs typeface="VHNHUV+ArialMT"/>
              </a:rPr>
              <a:t>to</a:t>
            </a:r>
            <a:r>
              <a:rPr dirty="0" sz="2800" spc="87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2800" spc="10">
                <a:solidFill>
                  <a:srgbClr val="333333"/>
                </a:solidFill>
                <a:latin typeface="VHNHUV+ArialMT"/>
                <a:cs typeface="VHNHUV+ArialMT"/>
              </a:rPr>
              <a:t>go</a:t>
            </a:r>
            <a:r>
              <a:rPr dirty="0" sz="2800" spc="86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2800" spc="10">
                <a:solidFill>
                  <a:srgbClr val="333333"/>
                </a:solidFill>
                <a:latin typeface="VHNHUV+ArialMT"/>
                <a:cs typeface="VHNHUV+ArialMT"/>
              </a:rPr>
              <a:t>beyond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22960" y="5212881"/>
            <a:ext cx="2172003" cy="2651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333333"/>
                </a:solidFill>
                <a:latin typeface="VHNHUV+ArialMT"/>
                <a:cs typeface="VHNHUV+ArialMT"/>
              </a:rPr>
              <a:t>D</a:t>
            </a:r>
            <a:r>
              <a:rPr dirty="0" sz="160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333333"/>
                </a:solidFill>
                <a:latin typeface="VHNHUV+ArialMT"/>
                <a:cs typeface="VHNHUV+ArialMT"/>
              </a:rPr>
              <a:t>a</a:t>
            </a:r>
            <a:r>
              <a:rPr dirty="0" sz="160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333333"/>
                </a:solidFill>
                <a:latin typeface="VHNHUV+ArialMT"/>
                <a:cs typeface="VHNHUV+ArialMT"/>
              </a:rPr>
              <a:t>t</a:t>
            </a:r>
            <a:r>
              <a:rPr dirty="0" sz="160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333333"/>
                </a:solidFill>
                <a:latin typeface="VHNHUV+ArialMT"/>
                <a:cs typeface="VHNHUV+ArialMT"/>
              </a:rPr>
              <a:t>e</a:t>
            </a:r>
            <a:r>
              <a:rPr dirty="0" sz="1600" spc="843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333333"/>
                </a:solidFill>
                <a:latin typeface="VHNHUV+ArialMT"/>
                <a:cs typeface="VHNHUV+ArialMT"/>
              </a:rPr>
              <a:t>X</a:t>
            </a:r>
            <a:r>
              <a:rPr dirty="0" sz="160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333333"/>
                </a:solidFill>
                <a:latin typeface="VHNHUV+ArialMT"/>
                <a:cs typeface="VHNHUV+ArialMT"/>
              </a:rPr>
              <a:t>X</a:t>
            </a:r>
            <a:r>
              <a:rPr dirty="0" sz="160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333333"/>
                </a:solidFill>
                <a:latin typeface="VHNHUV+ArialMT"/>
                <a:cs typeface="VHNHUV+ArialMT"/>
              </a:rPr>
              <a:t>.</a:t>
            </a:r>
            <a:r>
              <a:rPr dirty="0" sz="160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333333"/>
                </a:solidFill>
                <a:latin typeface="VHNHUV+ArialMT"/>
                <a:cs typeface="VHNHUV+ArialMT"/>
              </a:rPr>
              <a:t>X</a:t>
            </a:r>
            <a:r>
              <a:rPr dirty="0" sz="160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333333"/>
                </a:solidFill>
                <a:latin typeface="VHNHUV+ArialMT"/>
                <a:cs typeface="VHNHUV+ArialMT"/>
              </a:rPr>
              <a:t>X</a:t>
            </a:r>
            <a:r>
              <a:rPr dirty="0" sz="160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333333"/>
                </a:solidFill>
                <a:latin typeface="VHNHUV+ArialMT"/>
                <a:cs typeface="VHNHUV+ArialMT"/>
              </a:rPr>
              <a:t>.</a:t>
            </a:r>
            <a:r>
              <a:rPr dirty="0" sz="160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333333"/>
                </a:solidFill>
                <a:latin typeface="VHNHUV+ArialMT"/>
                <a:cs typeface="VHNHUV+ArialMT"/>
              </a:rPr>
              <a:t>X</a:t>
            </a:r>
            <a:r>
              <a:rPr dirty="0" sz="160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333333"/>
                </a:solidFill>
                <a:latin typeface="VHNHUV+ArialMT"/>
                <a:cs typeface="VHNHUV+ArialMT"/>
              </a:rPr>
              <a:t>X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48640" y="294773"/>
            <a:ext cx="8951714" cy="37861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323e48"/>
                </a:solidFill>
                <a:latin typeface="FTGFCJ+Arial-BoldMT"/>
                <a:cs typeface="FTGFCJ+Arial-BoldMT"/>
              </a:rPr>
              <a:t>A</a:t>
            </a:r>
            <a:r>
              <a:rPr dirty="0" sz="2400" spc="83" b="1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323e48"/>
                </a:solidFill>
                <a:latin typeface="FTGFCJ+Arial-BoldMT"/>
                <a:cs typeface="FTGFCJ+Arial-BoldMT"/>
              </a:rPr>
              <a:t>Motor</a:t>
            </a:r>
            <a:r>
              <a:rPr dirty="0" sz="2400" spc="75" b="1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323e48"/>
                </a:solidFill>
                <a:latin typeface="FTGFCJ+Arial-BoldMT"/>
                <a:cs typeface="FTGFCJ+Arial-BoldMT"/>
              </a:rPr>
              <a:t>System</a:t>
            </a:r>
            <a:r>
              <a:rPr dirty="0" sz="2400" spc="75" b="1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323e48"/>
                </a:solidFill>
                <a:latin typeface="FTGFCJ+Arial-BoldMT"/>
                <a:cs typeface="FTGFCJ+Arial-BoldMT"/>
              </a:rPr>
              <a:t>that</a:t>
            </a:r>
            <a:r>
              <a:rPr dirty="0" sz="2400" spc="75" b="1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323e48"/>
                </a:solidFill>
                <a:latin typeface="FTGFCJ+Arial-BoldMT"/>
                <a:cs typeface="FTGFCJ+Arial-BoldMT"/>
              </a:rPr>
              <a:t>Saves</a:t>
            </a:r>
            <a:r>
              <a:rPr dirty="0" sz="2400" spc="75" b="1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323e48"/>
                </a:solidFill>
                <a:latin typeface="FTGFCJ+Arial-BoldMT"/>
                <a:cs typeface="FTGFCJ+Arial-BoldMT"/>
              </a:rPr>
              <a:t>Energy</a:t>
            </a:r>
            <a:r>
              <a:rPr dirty="0" sz="2400" spc="75" b="1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323e48"/>
                </a:solidFill>
                <a:latin typeface="FTGFCJ+Arial-BoldMT"/>
                <a:cs typeface="FTGFCJ+Arial-BoldMT"/>
              </a:rPr>
              <a:t>While</a:t>
            </a:r>
            <a:r>
              <a:rPr dirty="0" sz="2400" spc="75" b="1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323e48"/>
                </a:solidFill>
                <a:latin typeface="FTGFCJ+Arial-BoldMT"/>
                <a:cs typeface="FTGFCJ+Arial-BoldMT"/>
              </a:rPr>
              <a:t>Saving</a:t>
            </a:r>
            <a:r>
              <a:rPr dirty="0" sz="2400" spc="74" b="1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323e48"/>
                </a:solidFill>
                <a:latin typeface="FTGFCJ+Arial-BoldMT"/>
                <a:cs typeface="FTGFCJ+Arial-BoldMT"/>
              </a:rPr>
              <a:t>You</a:t>
            </a:r>
            <a:r>
              <a:rPr dirty="0" sz="2400" spc="75" b="1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323e48"/>
                </a:solidFill>
                <a:latin typeface="FTGFCJ+Arial-BoldMT"/>
                <a:cs typeface="FTGFCJ+Arial-BoldMT"/>
              </a:rPr>
              <a:t>Money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416040" y="1205763"/>
            <a:ext cx="3990124" cy="3218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3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spc="-10" b="1">
                <a:solidFill>
                  <a:srgbClr val="333333"/>
                </a:solidFill>
                <a:latin typeface="FTGFCJ+Arial-BoldMT"/>
                <a:cs typeface="FTGFCJ+Arial-BoldMT"/>
              </a:rPr>
              <a:t>1,000</a:t>
            </a:r>
            <a:r>
              <a:rPr dirty="0" sz="2000" spc="43" b="1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2000" spc="-10" b="1">
                <a:solidFill>
                  <a:srgbClr val="333333"/>
                </a:solidFill>
                <a:latin typeface="FTGFCJ+Arial-BoldMT"/>
                <a:cs typeface="FTGFCJ+Arial-BoldMT"/>
              </a:rPr>
              <a:t>Infinitum</a:t>
            </a:r>
            <a:r>
              <a:rPr dirty="0" sz="2000" spc="44" b="1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2000" spc="-10" b="1">
                <a:solidFill>
                  <a:srgbClr val="333333"/>
                </a:solidFill>
                <a:latin typeface="FTGFCJ+Arial-BoldMT"/>
                <a:cs typeface="FTGFCJ+Arial-BoldMT"/>
              </a:rPr>
              <a:t>motors</a:t>
            </a:r>
            <a:r>
              <a:rPr dirty="0" sz="2000" spc="44" b="1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2000" spc="-10" b="1">
                <a:solidFill>
                  <a:srgbClr val="333333"/>
                </a:solidFill>
                <a:latin typeface="FTGFCJ+Arial-BoldMT"/>
                <a:cs typeface="FTGFCJ+Arial-BoldMT"/>
              </a:rPr>
              <a:t>used</a:t>
            </a:r>
            <a:r>
              <a:rPr dirty="0" sz="2000" spc="43" b="1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2000" spc="-11" b="1">
                <a:solidFill>
                  <a:srgbClr val="333333"/>
                </a:solidFill>
                <a:latin typeface="FTGFCJ+Arial-BoldMT"/>
                <a:cs typeface="FTGFCJ+Arial-BoldMT"/>
              </a:rPr>
              <a:t>in</a:t>
            </a:r>
            <a:r>
              <a:rPr dirty="0" sz="2000" spc="43" b="1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333333"/>
                </a:solidFill>
                <a:latin typeface="FTGFCJ+Arial-BoldMT"/>
                <a:cs typeface="FTGFCJ+Arial-BoldMT"/>
              </a:rPr>
              <a:t>a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416040" y="1510563"/>
            <a:ext cx="4844581" cy="6266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3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spc="-10" b="1">
                <a:solidFill>
                  <a:srgbClr val="333333"/>
                </a:solidFill>
                <a:latin typeface="FTGFCJ+Arial-BoldMT"/>
                <a:cs typeface="FTGFCJ+Arial-BoldMT"/>
              </a:rPr>
              <a:t>commercial</a:t>
            </a:r>
            <a:r>
              <a:rPr dirty="0" sz="2000" spc="43" b="1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2000" spc="-10" b="1">
                <a:solidFill>
                  <a:srgbClr val="333333"/>
                </a:solidFill>
                <a:latin typeface="FTGFCJ+Arial-BoldMT"/>
                <a:cs typeface="FTGFCJ+Arial-BoldMT"/>
              </a:rPr>
              <a:t>HVAC</a:t>
            </a:r>
            <a:r>
              <a:rPr dirty="0" sz="2000" spc="44" b="1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2000" spc="-10" b="1">
                <a:solidFill>
                  <a:srgbClr val="333333"/>
                </a:solidFill>
                <a:latin typeface="FTGFCJ+Arial-BoldMT"/>
                <a:cs typeface="FTGFCJ+Arial-BoldMT"/>
              </a:rPr>
              <a:t>application</a:t>
            </a:r>
            <a:r>
              <a:rPr dirty="0" sz="2000" spc="43" b="1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2000" spc="-11" b="1">
                <a:solidFill>
                  <a:srgbClr val="333333"/>
                </a:solidFill>
                <a:latin typeface="FTGFCJ+Arial-BoldMT"/>
                <a:cs typeface="FTGFCJ+Arial-BoldMT"/>
              </a:rPr>
              <a:t>will</a:t>
            </a:r>
            <a:r>
              <a:rPr dirty="0" sz="2000" spc="43" b="1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2000" spc="-10" b="1">
                <a:solidFill>
                  <a:srgbClr val="333333"/>
                </a:solidFill>
                <a:latin typeface="FTGFCJ+Arial-BoldMT"/>
                <a:cs typeface="FTGFCJ+Arial-BoldMT"/>
              </a:rPr>
              <a:t>have</a:t>
            </a:r>
          </a:p>
          <a:p>
            <a:pPr marL="0" marR="0">
              <a:lnSpc>
                <a:spcPts val="2234"/>
              </a:lnSpc>
              <a:spcBef>
                <a:spcPts val="165"/>
              </a:spcBef>
              <a:spcAft>
                <a:spcPts val="0"/>
              </a:spcAft>
            </a:pPr>
            <a:r>
              <a:rPr dirty="0" sz="2000" spc="-10" b="1">
                <a:solidFill>
                  <a:srgbClr val="333333"/>
                </a:solidFill>
                <a:latin typeface="FTGFCJ+Arial-BoldMT"/>
                <a:cs typeface="FTGFCJ+Arial-BoldMT"/>
              </a:rPr>
              <a:t>substantial</a:t>
            </a:r>
            <a:r>
              <a:rPr dirty="0" sz="2000" spc="43" b="1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2000" spc="-10" b="1">
                <a:solidFill>
                  <a:srgbClr val="333333"/>
                </a:solidFill>
                <a:latin typeface="FTGFCJ+Arial-BoldMT"/>
                <a:cs typeface="FTGFCJ+Arial-BoldMT"/>
              </a:rPr>
              <a:t>cost</a:t>
            </a:r>
            <a:r>
              <a:rPr dirty="0" sz="2000" spc="44" b="1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2000" spc="-10" b="1">
                <a:solidFill>
                  <a:srgbClr val="333333"/>
                </a:solidFill>
                <a:latin typeface="FTGFCJ+Arial-BoldMT"/>
                <a:cs typeface="FTGFCJ+Arial-BoldMT"/>
              </a:rPr>
              <a:t>and</a:t>
            </a:r>
            <a:r>
              <a:rPr dirty="0" sz="2000" spc="43" b="1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2000" spc="-10" b="1">
                <a:solidFill>
                  <a:srgbClr val="333333"/>
                </a:solidFill>
                <a:latin typeface="FTGFCJ+Arial-BoldMT"/>
                <a:cs typeface="FTGFCJ+Arial-BoldMT"/>
              </a:rPr>
              <a:t>energy</a:t>
            </a:r>
            <a:r>
              <a:rPr dirty="0" sz="2000" spc="44" b="1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2000" spc="-10" b="1">
                <a:solidFill>
                  <a:srgbClr val="333333"/>
                </a:solidFill>
                <a:latin typeface="FTGFCJ+Arial-BoldMT"/>
                <a:cs typeface="FTGFCJ+Arial-BoldMT"/>
              </a:rPr>
              <a:t>savings.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544249" y="1738562"/>
            <a:ext cx="3931523" cy="236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333333"/>
                </a:solidFill>
                <a:latin typeface="FTGFCJ+Arial-BoldMT"/>
                <a:cs typeface="FTGFCJ+Arial-BoldMT"/>
              </a:rPr>
              <a:t>Energy</a:t>
            </a:r>
            <a:r>
              <a:rPr dirty="0" sz="1400" spc="37" b="1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333333"/>
                </a:solidFill>
                <a:latin typeface="FTGFCJ+Arial-BoldMT"/>
                <a:cs typeface="FTGFCJ+Arial-BoldMT"/>
              </a:rPr>
              <a:t>Use</a:t>
            </a:r>
            <a:r>
              <a:rPr dirty="0" sz="1400" spc="28" b="1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333333"/>
                </a:solidFill>
                <a:latin typeface="FTGFCJ+Arial-BoldMT"/>
                <a:cs typeface="FTGFCJ+Arial-BoldMT"/>
              </a:rPr>
              <a:t>Comparison</a:t>
            </a:r>
            <a:r>
              <a:rPr dirty="0" sz="1400" spc="37" b="1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333333"/>
                </a:solidFill>
                <a:latin typeface="FTGFCJ+Arial-BoldMT"/>
                <a:cs typeface="FTGFCJ+Arial-BoldMT"/>
              </a:rPr>
              <a:t>–</a:t>
            </a:r>
            <a:r>
              <a:rPr dirty="0" sz="1400" spc="37" b="1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333333"/>
                </a:solidFill>
                <a:latin typeface="FTGFCJ+Arial-BoldMT"/>
                <a:cs typeface="FTGFCJ+Arial-BoldMT"/>
              </a:rPr>
              <a:t>HVAC</a:t>
            </a:r>
            <a:r>
              <a:rPr dirty="0" sz="1400" spc="37" b="1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333333"/>
                </a:solidFill>
                <a:latin typeface="FTGFCJ+Arial-BoldMT"/>
                <a:cs typeface="FTGFCJ+Arial-BoldMT"/>
              </a:rPr>
              <a:t>Application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41359" y="2011857"/>
            <a:ext cx="449051" cy="270680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333333"/>
                </a:solidFill>
                <a:latin typeface="VHNHUV+ArialMT"/>
                <a:cs typeface="VHNHUV+ArialMT"/>
              </a:rPr>
              <a:t>100</a:t>
            </a:r>
          </a:p>
          <a:p>
            <a:pPr marL="96837" marR="0">
              <a:lnSpc>
                <a:spcPts val="1564"/>
              </a:lnSpc>
              <a:spcBef>
                <a:spcPts val="1627"/>
              </a:spcBef>
              <a:spcAft>
                <a:spcPts val="0"/>
              </a:spcAft>
            </a:pPr>
            <a:r>
              <a:rPr dirty="0" sz="1400">
                <a:solidFill>
                  <a:srgbClr val="333333"/>
                </a:solidFill>
                <a:latin typeface="VHNHUV+ArialMT"/>
                <a:cs typeface="VHNHUV+ArialMT"/>
              </a:rPr>
              <a:t>90</a:t>
            </a:r>
          </a:p>
          <a:p>
            <a:pPr marL="96837" marR="0">
              <a:lnSpc>
                <a:spcPts val="1564"/>
              </a:lnSpc>
              <a:spcBef>
                <a:spcPts val="1627"/>
              </a:spcBef>
              <a:spcAft>
                <a:spcPts val="0"/>
              </a:spcAft>
            </a:pPr>
            <a:r>
              <a:rPr dirty="0" sz="1400">
                <a:solidFill>
                  <a:srgbClr val="333333"/>
                </a:solidFill>
                <a:latin typeface="VHNHUV+ArialMT"/>
                <a:cs typeface="VHNHUV+ArialMT"/>
              </a:rPr>
              <a:t>80</a:t>
            </a:r>
          </a:p>
          <a:p>
            <a:pPr marL="96837" marR="0">
              <a:lnSpc>
                <a:spcPts val="1564"/>
              </a:lnSpc>
              <a:spcBef>
                <a:spcPts val="1677"/>
              </a:spcBef>
              <a:spcAft>
                <a:spcPts val="0"/>
              </a:spcAft>
            </a:pPr>
            <a:r>
              <a:rPr dirty="0" sz="1400">
                <a:solidFill>
                  <a:srgbClr val="333333"/>
                </a:solidFill>
                <a:latin typeface="VHNHUV+ArialMT"/>
                <a:cs typeface="VHNHUV+ArialMT"/>
              </a:rPr>
              <a:t>70</a:t>
            </a:r>
          </a:p>
          <a:p>
            <a:pPr marL="96837" marR="0">
              <a:lnSpc>
                <a:spcPts val="1564"/>
              </a:lnSpc>
              <a:spcBef>
                <a:spcPts val="1627"/>
              </a:spcBef>
              <a:spcAft>
                <a:spcPts val="0"/>
              </a:spcAft>
            </a:pPr>
            <a:r>
              <a:rPr dirty="0" sz="1400">
                <a:solidFill>
                  <a:srgbClr val="333333"/>
                </a:solidFill>
                <a:latin typeface="VHNHUV+ArialMT"/>
                <a:cs typeface="VHNHUV+ArialMT"/>
              </a:rPr>
              <a:t>60</a:t>
            </a:r>
          </a:p>
          <a:p>
            <a:pPr marL="96837" marR="0">
              <a:lnSpc>
                <a:spcPts val="1564"/>
              </a:lnSpc>
              <a:spcBef>
                <a:spcPts val="1677"/>
              </a:spcBef>
              <a:spcAft>
                <a:spcPts val="0"/>
              </a:spcAft>
            </a:pPr>
            <a:r>
              <a:rPr dirty="0" sz="1400">
                <a:solidFill>
                  <a:srgbClr val="333333"/>
                </a:solidFill>
                <a:latin typeface="VHNHUV+ArialMT"/>
                <a:cs typeface="VHNHUV+ArialMT"/>
              </a:rPr>
              <a:t>50</a:t>
            </a:r>
          </a:p>
          <a:p>
            <a:pPr marL="96837" marR="0">
              <a:lnSpc>
                <a:spcPts val="1564"/>
              </a:lnSpc>
              <a:spcBef>
                <a:spcPts val="1627"/>
              </a:spcBef>
              <a:spcAft>
                <a:spcPts val="0"/>
              </a:spcAft>
            </a:pPr>
            <a:r>
              <a:rPr dirty="0" sz="1400">
                <a:solidFill>
                  <a:srgbClr val="333333"/>
                </a:solidFill>
                <a:latin typeface="VHNHUV+ArialMT"/>
                <a:cs typeface="VHNHUV+ArialMT"/>
              </a:rPr>
              <a:t>40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416040" y="2514699"/>
            <a:ext cx="4693014" cy="64400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spc="-10">
                <a:solidFill>
                  <a:srgbClr val="333333"/>
                </a:solidFill>
                <a:latin typeface="VHNHUV+ArialMT"/>
                <a:cs typeface="VHNHUV+ArialMT"/>
              </a:rPr>
              <a:t>Over</a:t>
            </a:r>
            <a:r>
              <a:rPr dirty="0" sz="1800" spc="38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333333"/>
                </a:solidFill>
                <a:latin typeface="VHNHUV+ArialMT"/>
                <a:cs typeface="VHNHUV+ArialMT"/>
              </a:rPr>
              <a:t>a</a:t>
            </a:r>
            <a:r>
              <a:rPr dirty="0" sz="1800" spc="28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800" spc="-10">
                <a:solidFill>
                  <a:srgbClr val="333333"/>
                </a:solidFill>
                <a:latin typeface="VHNHUV+ArialMT"/>
                <a:cs typeface="VHNHUV+ArialMT"/>
              </a:rPr>
              <a:t>10-year</a:t>
            </a:r>
            <a:r>
              <a:rPr dirty="0" sz="1800" spc="38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800" spc="-10">
                <a:solidFill>
                  <a:srgbClr val="333333"/>
                </a:solidFill>
                <a:latin typeface="VHNHUV+ArialMT"/>
                <a:cs typeface="VHNHUV+ArialMT"/>
              </a:rPr>
              <a:t>period,</a:t>
            </a:r>
            <a:r>
              <a:rPr dirty="0" sz="1800" spc="37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800" spc="-10">
                <a:solidFill>
                  <a:srgbClr val="333333"/>
                </a:solidFill>
                <a:latin typeface="VHNHUV+ArialMT"/>
                <a:cs typeface="VHNHUV+ArialMT"/>
              </a:rPr>
              <a:t>these</a:t>
            </a:r>
            <a:r>
              <a:rPr dirty="0" sz="1800" spc="38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800" spc="-10">
                <a:solidFill>
                  <a:srgbClr val="333333"/>
                </a:solidFill>
                <a:latin typeface="VHNHUV+ArialMT"/>
                <a:cs typeface="VHNHUV+ArialMT"/>
              </a:rPr>
              <a:t>motors</a:t>
            </a:r>
            <a:r>
              <a:rPr dirty="0" sz="1800" spc="38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800" spc="-10">
                <a:solidFill>
                  <a:srgbClr val="333333"/>
                </a:solidFill>
                <a:latin typeface="VHNHUV+ArialMT"/>
                <a:cs typeface="VHNHUV+ArialMT"/>
              </a:rPr>
              <a:t>will</a:t>
            </a:r>
            <a:r>
              <a:rPr dirty="0" sz="1800" spc="38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800" spc="-10">
                <a:solidFill>
                  <a:srgbClr val="333333"/>
                </a:solidFill>
                <a:latin typeface="VHNHUV+ArialMT"/>
                <a:cs typeface="VHNHUV+ArialMT"/>
              </a:rPr>
              <a:t>save</a:t>
            </a:r>
          </a:p>
          <a:p>
            <a:pPr marL="0" marR="0">
              <a:lnSpc>
                <a:spcPts val="2010"/>
              </a:lnSpc>
              <a:spcBef>
                <a:spcPts val="799"/>
              </a:spcBef>
              <a:spcAft>
                <a:spcPts val="0"/>
              </a:spcAft>
            </a:pPr>
            <a:r>
              <a:rPr dirty="0" sz="1650">
                <a:solidFill>
                  <a:srgbClr val="323e48"/>
                </a:solidFill>
                <a:latin typeface="WPGIQB+Wingdings-Regular"/>
                <a:cs typeface="WPGIQB+Wingdings-Regular"/>
              </a:rPr>
              <a:t>Ø</a:t>
            </a:r>
            <a:r>
              <a:rPr dirty="0" sz="1650" spc="526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800" spc="-10">
                <a:solidFill>
                  <a:srgbClr val="333333"/>
                </a:solidFill>
                <a:latin typeface="VHNHUV+ArialMT"/>
                <a:cs typeface="VHNHUV+ArialMT"/>
              </a:rPr>
              <a:t>15</a:t>
            </a:r>
            <a:r>
              <a:rPr dirty="0" sz="1800" spc="38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800" spc="-11">
                <a:solidFill>
                  <a:srgbClr val="333333"/>
                </a:solidFill>
                <a:latin typeface="VHNHUV+ArialMT"/>
                <a:cs typeface="VHNHUV+ArialMT"/>
              </a:rPr>
              <a:t>GWh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416040" y="3215739"/>
            <a:ext cx="3927585" cy="2934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50">
                <a:solidFill>
                  <a:srgbClr val="323e48"/>
                </a:solidFill>
                <a:latin typeface="WPGIQB+Wingdings-Regular"/>
                <a:cs typeface="WPGIQB+Wingdings-Regular"/>
              </a:rPr>
              <a:t>Ø</a:t>
            </a:r>
            <a:r>
              <a:rPr dirty="0" sz="1650" spc="526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800" spc="-10">
                <a:solidFill>
                  <a:srgbClr val="333333"/>
                </a:solidFill>
                <a:latin typeface="VHNHUV+ArialMT"/>
                <a:cs typeface="VHNHUV+ArialMT"/>
              </a:rPr>
              <a:t>10,000</a:t>
            </a:r>
            <a:r>
              <a:rPr dirty="0" sz="1800" spc="38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800" spc="-10">
                <a:solidFill>
                  <a:srgbClr val="333333"/>
                </a:solidFill>
                <a:latin typeface="VHNHUV+ArialMT"/>
                <a:cs typeface="VHNHUV+ArialMT"/>
              </a:rPr>
              <a:t>metric</a:t>
            </a:r>
            <a:r>
              <a:rPr dirty="0" sz="1800" spc="38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800" spc="-10">
                <a:solidFill>
                  <a:srgbClr val="333333"/>
                </a:solidFill>
                <a:latin typeface="VHNHUV+ArialMT"/>
                <a:cs typeface="VHNHUV+ArialMT"/>
              </a:rPr>
              <a:t>tons</a:t>
            </a:r>
            <a:r>
              <a:rPr dirty="0" sz="1800" spc="38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800" spc="-10">
                <a:solidFill>
                  <a:srgbClr val="333333"/>
                </a:solidFill>
                <a:latin typeface="VHNHUV+ArialMT"/>
                <a:cs typeface="VHNHUV+ArialMT"/>
              </a:rPr>
              <a:t>of</a:t>
            </a:r>
            <a:r>
              <a:rPr dirty="0" sz="1800" spc="37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800" spc="-10">
                <a:solidFill>
                  <a:srgbClr val="333333"/>
                </a:solidFill>
                <a:latin typeface="VHNHUV+ArialMT"/>
                <a:cs typeface="VHNHUV+ArialMT"/>
              </a:rPr>
              <a:t>CO2</a:t>
            </a:r>
            <a:r>
              <a:rPr dirty="0" sz="1800" spc="38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800" spc="-10">
                <a:solidFill>
                  <a:srgbClr val="333333"/>
                </a:solidFill>
                <a:latin typeface="VHNHUV+ArialMT"/>
                <a:cs typeface="VHNHUV+ArialMT"/>
              </a:rPr>
              <a:t>avoided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7783148" y="4564715"/>
            <a:ext cx="2484994" cy="97980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575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spc="-10">
                <a:solidFill>
                  <a:srgbClr val="ffffff"/>
                </a:solidFill>
                <a:latin typeface="VHNHUV+ArialMT"/>
                <a:cs typeface="VHNHUV+ArialMT"/>
              </a:rPr>
              <a:t>Equivalent</a:t>
            </a:r>
            <a:r>
              <a:rPr dirty="0" sz="3200" spc="7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spc="-12">
                <a:solidFill>
                  <a:srgbClr val="ffffff"/>
                </a:solidFill>
                <a:latin typeface="VHNHUV+ArialMT"/>
                <a:cs typeface="VHNHUV+ArialMT"/>
              </a:rPr>
              <a:t>to</a:t>
            </a:r>
          </a:p>
          <a:p>
            <a:pPr marL="156844" marR="0">
              <a:lnSpc>
                <a:spcPts val="3575"/>
              </a:lnSpc>
              <a:spcBef>
                <a:spcPts val="214"/>
              </a:spcBef>
              <a:spcAft>
                <a:spcPts val="0"/>
              </a:spcAft>
            </a:pPr>
            <a:r>
              <a:rPr dirty="0" sz="3200" spc="-10">
                <a:solidFill>
                  <a:srgbClr val="ffffff"/>
                </a:solidFill>
                <a:latin typeface="VHNHUV+ArialMT"/>
                <a:cs typeface="VHNHUV+ArialMT"/>
              </a:rPr>
              <a:t>$2,000,000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689350" y="4696556"/>
            <a:ext cx="251283" cy="236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333333"/>
                </a:solidFill>
                <a:latin typeface="VHNHUV+ArialMT"/>
                <a:cs typeface="VHNHUV+ArialMT"/>
              </a:rPr>
              <a:t>6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2591130" y="4696556"/>
            <a:ext cx="251283" cy="236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333333"/>
                </a:solidFill>
                <a:latin typeface="VHNHUV+ArialMT"/>
                <a:cs typeface="VHNHUV+ArialMT"/>
              </a:rPr>
              <a:t>7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3492909" y="4696556"/>
            <a:ext cx="251283" cy="236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333333"/>
                </a:solidFill>
                <a:latin typeface="VHNHUV+ArialMT"/>
                <a:cs typeface="VHNHUV+ArialMT"/>
              </a:rPr>
              <a:t>8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4394689" y="4696556"/>
            <a:ext cx="251283" cy="236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333333"/>
                </a:solidFill>
                <a:latin typeface="VHNHUV+ArialMT"/>
                <a:cs typeface="VHNHUV+ArialMT"/>
              </a:rPr>
              <a:t>9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5248843" y="4696556"/>
            <a:ext cx="350167" cy="236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333333"/>
                </a:solidFill>
                <a:latin typeface="VHNHUV+ArialMT"/>
                <a:cs typeface="VHNHUV+ArialMT"/>
              </a:rPr>
              <a:t>10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3321906" y="4909916"/>
            <a:ext cx="616867" cy="236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333333"/>
                </a:solidFill>
                <a:latin typeface="VHNHUV+ArialMT"/>
                <a:cs typeface="VHNHUV+ArialMT"/>
              </a:rPr>
              <a:t>Years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493155" y="5163872"/>
            <a:ext cx="2018234" cy="236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333333"/>
                </a:solidFill>
                <a:latin typeface="VHNHUV+ArialMT"/>
                <a:cs typeface="VHNHUV+ArialMT"/>
              </a:rPr>
              <a:t>Infinitum</a:t>
            </a:r>
            <a:r>
              <a:rPr dirty="0" sz="1400" spc="426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333333"/>
                </a:solidFill>
                <a:latin typeface="VHNHUV+ArialMT"/>
                <a:cs typeface="VHNHUV+ArialMT"/>
              </a:rPr>
              <a:t>Motor</a:t>
            </a:r>
            <a:r>
              <a:rPr dirty="0" sz="1400" spc="37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333333"/>
                </a:solidFill>
                <a:latin typeface="VHNHUV+ArialMT"/>
                <a:cs typeface="VHNHUV+ArialMT"/>
              </a:rPr>
              <a:t>System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3916000" y="5163872"/>
            <a:ext cx="2166697" cy="236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333333"/>
                </a:solidFill>
                <a:latin typeface="VHNHUV+ArialMT"/>
                <a:cs typeface="VHNHUV+ArialMT"/>
              </a:rPr>
              <a:t>Competitor</a:t>
            </a:r>
            <a:r>
              <a:rPr dirty="0" sz="1400" spc="37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333333"/>
                </a:solidFill>
                <a:latin typeface="VHNHUV+ArialMT"/>
                <a:cs typeface="VHNHUV+ArialMT"/>
              </a:rPr>
              <a:t>Motor</a:t>
            </a:r>
            <a:r>
              <a:rPr dirty="0" sz="1400" spc="37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333333"/>
                </a:solidFill>
                <a:latin typeface="VHNHUV+ArialMT"/>
                <a:cs typeface="VHNHUV+ArialMT"/>
              </a:rPr>
              <a:t>System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7078457" y="5540075"/>
            <a:ext cx="3896308" cy="4921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575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spc="-10">
                <a:solidFill>
                  <a:srgbClr val="ffffff"/>
                </a:solidFill>
                <a:latin typeface="VHNHUV+ArialMT"/>
                <a:cs typeface="VHNHUV+ArialMT"/>
              </a:rPr>
              <a:t>in</a:t>
            </a:r>
            <a:r>
              <a:rPr dirty="0" sz="3200" spc="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spc="-10">
                <a:solidFill>
                  <a:srgbClr val="ffffff"/>
                </a:solidFill>
                <a:latin typeface="VHNHUV+ArialMT"/>
                <a:cs typeface="VHNHUV+ArialMT"/>
              </a:rPr>
              <a:t>energy</a:t>
            </a:r>
            <a:r>
              <a:rPr dirty="0" sz="3200" spc="76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spc="-10">
                <a:solidFill>
                  <a:srgbClr val="ffffff"/>
                </a:solidFill>
                <a:latin typeface="VHNHUV+ArialMT"/>
                <a:cs typeface="VHNHUV+ArialMT"/>
              </a:rPr>
              <a:t>bill</a:t>
            </a:r>
            <a:r>
              <a:rPr dirty="0" sz="3200" spc="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spc="-10">
                <a:solidFill>
                  <a:srgbClr val="ffffff"/>
                </a:solidFill>
                <a:latin typeface="VHNHUV+ArialMT"/>
                <a:cs typeface="VHNHUV+ArialMT"/>
              </a:rPr>
              <a:t>savings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696174" y="5843835"/>
            <a:ext cx="4971376" cy="52945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 spc="-10">
                <a:solidFill>
                  <a:srgbClr val="333333"/>
                </a:solidFill>
                <a:latin typeface="VHNHUV+ArialMT"/>
                <a:cs typeface="VHNHUV+ArialMT"/>
              </a:rPr>
              <a:t>*Source:</a:t>
            </a:r>
            <a:r>
              <a:rPr dirty="0" sz="1100" spc="18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100" spc="-10">
                <a:solidFill>
                  <a:srgbClr val="333333"/>
                </a:solidFill>
                <a:latin typeface="VHNHUV+ArialMT"/>
                <a:cs typeface="VHNHUV+ArialMT"/>
              </a:rPr>
              <a:t>U.S.</a:t>
            </a:r>
            <a:r>
              <a:rPr dirty="0" sz="1100" spc="2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100" spc="-10">
                <a:solidFill>
                  <a:srgbClr val="333333"/>
                </a:solidFill>
                <a:latin typeface="VHNHUV+ArialMT"/>
                <a:cs typeface="VHNHUV+ArialMT"/>
              </a:rPr>
              <a:t>Energy</a:t>
            </a:r>
            <a:r>
              <a:rPr dirty="0" sz="1100" spc="2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100" spc="-10">
                <a:solidFill>
                  <a:srgbClr val="333333"/>
                </a:solidFill>
                <a:latin typeface="VHNHUV+ArialMT"/>
                <a:cs typeface="VHNHUV+ArialMT"/>
              </a:rPr>
              <a:t>Info</a:t>
            </a:r>
            <a:r>
              <a:rPr dirty="0" sz="1100" spc="2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100" spc="-10">
                <a:solidFill>
                  <a:srgbClr val="333333"/>
                </a:solidFill>
                <a:latin typeface="VHNHUV+ArialMT"/>
                <a:cs typeface="VHNHUV+ArialMT"/>
              </a:rPr>
              <a:t>Administration</a:t>
            </a:r>
            <a:r>
              <a:rPr dirty="0" sz="1100" spc="2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100" spc="-10">
                <a:solidFill>
                  <a:srgbClr val="333333"/>
                </a:solidFill>
                <a:latin typeface="VHNHUV+ArialMT"/>
                <a:cs typeface="VHNHUV+ArialMT"/>
              </a:rPr>
              <a:t>(April</a:t>
            </a:r>
            <a:r>
              <a:rPr dirty="0" sz="1100" spc="2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100" spc="-10">
                <a:solidFill>
                  <a:srgbClr val="333333"/>
                </a:solidFill>
                <a:latin typeface="VHNHUV+ArialMT"/>
                <a:cs typeface="VHNHUV+ArialMT"/>
              </a:rPr>
              <a:t>2025)</a:t>
            </a:r>
            <a:r>
              <a:rPr dirty="0" sz="1100" spc="2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100" spc="-10">
                <a:solidFill>
                  <a:srgbClr val="333333"/>
                </a:solidFill>
                <a:latin typeface="VHNHUV+ArialMT"/>
                <a:cs typeface="VHNHUV+ArialMT"/>
              </a:rPr>
              <a:t>$0.131/kWh</a:t>
            </a:r>
          </a:p>
          <a:p>
            <a:pPr marL="0" marR="0">
              <a:lnSpc>
                <a:spcPts val="1228"/>
              </a:lnSpc>
              <a:spcBef>
                <a:spcPts val="91"/>
              </a:spcBef>
              <a:spcAft>
                <a:spcPts val="0"/>
              </a:spcAft>
            </a:pPr>
            <a:r>
              <a:rPr dirty="0" sz="1100" spc="-10">
                <a:solidFill>
                  <a:srgbClr val="333333"/>
                </a:solidFill>
                <a:latin typeface="VHNHUV+ArialMT"/>
                <a:cs typeface="VHNHUV+ArialMT"/>
              </a:rPr>
              <a:t>Infinitum</a:t>
            </a:r>
            <a:r>
              <a:rPr dirty="0" sz="1100" spc="2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100" spc="-10">
                <a:solidFill>
                  <a:srgbClr val="333333"/>
                </a:solidFill>
                <a:latin typeface="VHNHUV+ArialMT"/>
                <a:cs typeface="VHNHUV+ArialMT"/>
              </a:rPr>
              <a:t>motor</a:t>
            </a:r>
            <a:r>
              <a:rPr dirty="0" sz="1100" spc="2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100" spc="-10">
                <a:solidFill>
                  <a:srgbClr val="333333"/>
                </a:solidFill>
                <a:latin typeface="VHNHUV+ArialMT"/>
                <a:cs typeface="VHNHUV+ArialMT"/>
              </a:rPr>
              <a:t>is</a:t>
            </a:r>
            <a:r>
              <a:rPr dirty="0" sz="1100" spc="2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100" spc="-10">
                <a:solidFill>
                  <a:srgbClr val="333333"/>
                </a:solidFill>
                <a:latin typeface="VHNHUV+ArialMT"/>
                <a:cs typeface="VHNHUV+ArialMT"/>
              </a:rPr>
              <a:t>10</a:t>
            </a:r>
            <a:r>
              <a:rPr dirty="0" sz="1100" spc="2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100" spc="-10">
                <a:solidFill>
                  <a:srgbClr val="333333"/>
                </a:solidFill>
                <a:latin typeface="VHNHUV+ArialMT"/>
                <a:cs typeface="VHNHUV+ArialMT"/>
              </a:rPr>
              <a:t>HP</a:t>
            </a:r>
            <a:r>
              <a:rPr dirty="0" sz="1100" spc="18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100" spc="-10">
                <a:solidFill>
                  <a:srgbClr val="333333"/>
                </a:solidFill>
                <a:latin typeface="VHNHUV+ArialMT"/>
                <a:cs typeface="VHNHUV+ArialMT"/>
              </a:rPr>
              <a:t>1800</a:t>
            </a:r>
            <a:r>
              <a:rPr dirty="0" sz="1100" spc="2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100" spc="-10">
                <a:solidFill>
                  <a:srgbClr val="333333"/>
                </a:solidFill>
                <a:latin typeface="VHNHUV+ArialMT"/>
                <a:cs typeface="VHNHUV+ArialMT"/>
              </a:rPr>
              <a:t>RPM,</a:t>
            </a:r>
            <a:r>
              <a:rPr dirty="0" sz="1100" spc="18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100" spc="-10">
                <a:solidFill>
                  <a:srgbClr val="333333"/>
                </a:solidFill>
                <a:latin typeface="VHNHUV+ArialMT"/>
                <a:cs typeface="VHNHUV+ArialMT"/>
              </a:rPr>
              <a:t>rated</a:t>
            </a:r>
            <a:r>
              <a:rPr dirty="0" sz="1100" spc="2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100" spc="-10">
                <a:solidFill>
                  <a:srgbClr val="333333"/>
                </a:solidFill>
                <a:latin typeface="VHNHUV+ArialMT"/>
                <a:cs typeface="VHNHUV+ArialMT"/>
              </a:rPr>
              <a:t>IE5</a:t>
            </a:r>
            <a:r>
              <a:rPr dirty="0" sz="1100" spc="2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333333"/>
                </a:solidFill>
                <a:latin typeface="VHNHUV+ArialMT"/>
                <a:cs typeface="VHNHUV+ArialMT"/>
              </a:rPr>
              <a:t>+</a:t>
            </a:r>
            <a:r>
              <a:rPr dirty="0" sz="110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100" spc="-10">
                <a:solidFill>
                  <a:srgbClr val="333333"/>
                </a:solidFill>
                <a:latin typeface="VHNHUV+ArialMT"/>
                <a:cs typeface="VHNHUV+ArialMT"/>
              </a:rPr>
              <a:t>VFD</a:t>
            </a:r>
            <a:r>
              <a:rPr dirty="0" sz="1100" spc="2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100" spc="-10">
                <a:solidFill>
                  <a:srgbClr val="333333"/>
                </a:solidFill>
                <a:latin typeface="VHNHUV+ArialMT"/>
                <a:cs typeface="VHNHUV+ArialMT"/>
              </a:rPr>
              <a:t>and</a:t>
            </a:r>
            <a:r>
              <a:rPr dirty="0" sz="1100" spc="2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100" spc="-10">
                <a:solidFill>
                  <a:srgbClr val="333333"/>
                </a:solidFill>
                <a:latin typeface="VHNHUV+ArialMT"/>
                <a:cs typeface="VHNHUV+ArialMT"/>
              </a:rPr>
              <a:t>AC</a:t>
            </a:r>
            <a:r>
              <a:rPr dirty="0" sz="1100" spc="2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100" spc="-10">
                <a:solidFill>
                  <a:srgbClr val="333333"/>
                </a:solidFill>
                <a:latin typeface="VHNHUV+ArialMT"/>
                <a:cs typeface="VHNHUV+ArialMT"/>
              </a:rPr>
              <a:t>Induction</a:t>
            </a:r>
            <a:r>
              <a:rPr dirty="0" sz="1100" spc="2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100" spc="-10">
                <a:solidFill>
                  <a:srgbClr val="333333"/>
                </a:solidFill>
                <a:latin typeface="VHNHUV+ArialMT"/>
                <a:cs typeface="VHNHUV+ArialMT"/>
              </a:rPr>
              <a:t>motor</a:t>
            </a:r>
            <a:r>
              <a:rPr dirty="0" sz="1100" spc="2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100" spc="-10">
                <a:solidFill>
                  <a:srgbClr val="333333"/>
                </a:solidFill>
                <a:latin typeface="VHNHUV+ArialMT"/>
                <a:cs typeface="VHNHUV+ArialMT"/>
              </a:rPr>
              <a:t>is</a:t>
            </a:r>
          </a:p>
          <a:p>
            <a:pPr marL="37426" marR="0">
              <a:lnSpc>
                <a:spcPts val="1228"/>
              </a:lnSpc>
              <a:spcBef>
                <a:spcPts val="141"/>
              </a:spcBef>
              <a:spcAft>
                <a:spcPts val="0"/>
              </a:spcAft>
            </a:pPr>
            <a:r>
              <a:rPr dirty="0" sz="1100" spc="-10">
                <a:solidFill>
                  <a:srgbClr val="333333"/>
                </a:solidFill>
                <a:latin typeface="VHNHUV+ArialMT"/>
                <a:cs typeface="VHNHUV+ArialMT"/>
              </a:rPr>
              <a:t>IE4,</a:t>
            </a:r>
            <a:r>
              <a:rPr dirty="0" sz="1100" spc="2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100" spc="-10">
                <a:solidFill>
                  <a:srgbClr val="333333"/>
                </a:solidFill>
                <a:latin typeface="VHNHUV+ArialMT"/>
                <a:cs typeface="VHNHUV+ArialMT"/>
              </a:rPr>
              <a:t>10</a:t>
            </a:r>
            <a:r>
              <a:rPr dirty="0" sz="1100" spc="2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100" spc="-10">
                <a:solidFill>
                  <a:srgbClr val="333333"/>
                </a:solidFill>
                <a:latin typeface="VHNHUV+ArialMT"/>
                <a:cs typeface="VHNHUV+ArialMT"/>
              </a:rPr>
              <a:t>HP</a:t>
            </a:r>
            <a:r>
              <a:rPr dirty="0" sz="1100" spc="18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100" spc="-10">
                <a:solidFill>
                  <a:srgbClr val="333333"/>
                </a:solidFill>
                <a:latin typeface="VHNHUV+ArialMT"/>
                <a:cs typeface="VHNHUV+ArialMT"/>
              </a:rPr>
              <a:t>1800</a:t>
            </a:r>
            <a:r>
              <a:rPr dirty="0" sz="1100" spc="2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100" spc="-10">
                <a:solidFill>
                  <a:srgbClr val="333333"/>
                </a:solidFill>
                <a:latin typeface="VHNHUV+ArialMT"/>
                <a:cs typeface="VHNHUV+ArialMT"/>
              </a:rPr>
              <a:t>RPM</a:t>
            </a:r>
            <a:r>
              <a:rPr dirty="0" sz="1100" spc="2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333333"/>
                </a:solidFill>
                <a:latin typeface="VHNHUV+ArialMT"/>
                <a:cs typeface="VHNHUV+ArialMT"/>
              </a:rPr>
              <a:t>+</a:t>
            </a:r>
            <a:r>
              <a:rPr dirty="0" sz="110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100" spc="-10">
                <a:solidFill>
                  <a:srgbClr val="333333"/>
                </a:solidFill>
                <a:latin typeface="VHNHUV+ArialMT"/>
                <a:cs typeface="VHNHUV+ArialMT"/>
              </a:rPr>
              <a:t>VFD.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576262" y="6584782"/>
            <a:ext cx="1961306" cy="15160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893"/>
              </a:lnSpc>
              <a:spcBef>
                <a:spcPts val="0"/>
              </a:spcBef>
              <a:spcAft>
                <a:spcPts val="0"/>
              </a:spcAft>
            </a:pPr>
            <a:r>
              <a:rPr dirty="0" sz="800">
                <a:solidFill>
                  <a:srgbClr val="323e48"/>
                </a:solidFill>
                <a:latin typeface="VHNHUV+ArialMT"/>
                <a:cs typeface="VHNHUV+ArialMT"/>
              </a:rPr>
              <a:t>10</a:t>
            </a:r>
            <a:r>
              <a:rPr dirty="0" sz="800" spc="771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700" spc="30">
                <a:solidFill>
                  <a:srgbClr val="323e48"/>
                </a:solidFill>
                <a:latin typeface="VHNHUV+ArialMT"/>
                <a:cs typeface="VHNHUV+ArialMT"/>
              </a:rPr>
              <a:t>©2025</a:t>
            </a:r>
            <a:r>
              <a:rPr dirty="0" sz="700" spc="49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700" spc="30">
                <a:solidFill>
                  <a:srgbClr val="323e48"/>
                </a:solidFill>
                <a:latin typeface="VHNHUV+ArialMT"/>
                <a:cs typeface="VHNHUV+ArialMT"/>
              </a:rPr>
              <a:t>Infinitum</a:t>
            </a:r>
            <a:r>
              <a:rPr dirty="0" sz="700" spc="49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323e48"/>
                </a:solidFill>
                <a:latin typeface="VHNHUV+ArialMT"/>
                <a:cs typeface="VHNHUV+ArialMT"/>
              </a:rPr>
              <a:t>|</a:t>
            </a:r>
            <a:r>
              <a:rPr dirty="0" sz="700" spc="77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700" spc="30">
                <a:solidFill>
                  <a:srgbClr val="323e48"/>
                </a:solidFill>
                <a:latin typeface="VHNHUV+ArialMT"/>
                <a:cs typeface="VHNHUV+ArialMT"/>
              </a:rPr>
              <a:t>All</a:t>
            </a:r>
            <a:r>
              <a:rPr dirty="0" sz="700" spc="49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700" spc="30">
                <a:solidFill>
                  <a:srgbClr val="323e48"/>
                </a:solidFill>
                <a:latin typeface="VHNHUV+ArialMT"/>
                <a:cs typeface="VHNHUV+ArialMT"/>
              </a:rPr>
              <a:t>rights</a:t>
            </a:r>
            <a:r>
              <a:rPr dirty="0" sz="700" spc="49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700" spc="30">
                <a:solidFill>
                  <a:srgbClr val="323e48"/>
                </a:solidFill>
                <a:latin typeface="VHNHUV+ArialMT"/>
                <a:cs typeface="VHNHUV+ArialMT"/>
              </a:rPr>
              <a:t>reserved.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48640" y="294773"/>
            <a:ext cx="3767177" cy="37861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323e48"/>
                </a:solidFill>
                <a:latin typeface="FTGFCJ+Arial-BoldMT"/>
                <a:cs typeface="FTGFCJ+Arial-BoldMT"/>
              </a:rPr>
              <a:t>Right-Sized</a:t>
            </a:r>
            <a:r>
              <a:rPr dirty="0" sz="2400" spc="74" b="1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323e48"/>
                </a:solidFill>
                <a:latin typeface="FTGFCJ+Arial-BoldMT"/>
                <a:cs typeface="FTGFCJ+Arial-BoldMT"/>
              </a:rPr>
              <a:t>Nameplating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197802" y="1421019"/>
            <a:ext cx="3346938" cy="2651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VHNHUV+ArialMT"/>
                <a:cs typeface="VHNHUV+ArialMT"/>
              </a:rPr>
              <a:t>Right-sized</a:t>
            </a:r>
            <a:r>
              <a:rPr dirty="0" sz="1600" spc="43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ffffff"/>
                </a:solidFill>
                <a:latin typeface="VHNHUV+ArialMT"/>
                <a:cs typeface="VHNHUV+ArialMT"/>
              </a:rPr>
              <a:t>vs</a:t>
            </a:r>
            <a:r>
              <a:rPr dirty="0" sz="1600" spc="43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ffffff"/>
                </a:solidFill>
                <a:latin typeface="VHNHUV+ArialMT"/>
                <a:cs typeface="VHNHUV+ArialMT"/>
              </a:rPr>
              <a:t>Standard</a:t>
            </a:r>
            <a:r>
              <a:rPr dirty="0" sz="1600" spc="43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ffffff"/>
                </a:solidFill>
                <a:latin typeface="VHNHUV+ArialMT"/>
                <a:cs typeface="VHNHUV+ArialMT"/>
              </a:rPr>
              <a:t>Nameplate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034612" y="2073421"/>
            <a:ext cx="321491" cy="153551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37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333333"/>
                </a:solidFill>
                <a:latin typeface="VHNHUV+ArialMT"/>
                <a:cs typeface="VHNHUV+ArialMT"/>
              </a:rPr>
              <a:t>14</a:t>
            </a:r>
          </a:p>
          <a:p>
            <a:pPr marL="0" marR="0">
              <a:lnSpc>
                <a:spcPts val="1337"/>
              </a:lnSpc>
              <a:spcBef>
                <a:spcPts val="2197"/>
              </a:spcBef>
              <a:spcAft>
                <a:spcPts val="0"/>
              </a:spcAft>
            </a:pPr>
            <a:r>
              <a:rPr dirty="0" sz="1200">
                <a:solidFill>
                  <a:srgbClr val="333333"/>
                </a:solidFill>
                <a:latin typeface="VHNHUV+ArialMT"/>
                <a:cs typeface="VHNHUV+ArialMT"/>
              </a:rPr>
              <a:t>12</a:t>
            </a:r>
          </a:p>
          <a:p>
            <a:pPr marL="0" marR="0">
              <a:lnSpc>
                <a:spcPts val="1337"/>
              </a:lnSpc>
              <a:spcBef>
                <a:spcPts val="2197"/>
              </a:spcBef>
              <a:spcAft>
                <a:spcPts val="0"/>
              </a:spcAft>
            </a:pPr>
            <a:r>
              <a:rPr dirty="0" sz="1200">
                <a:solidFill>
                  <a:srgbClr val="333333"/>
                </a:solidFill>
                <a:latin typeface="VHNHUV+ArialMT"/>
                <a:cs typeface="VHNHUV+ArialMT"/>
              </a:rPr>
              <a:t>10</a:t>
            </a:r>
          </a:p>
          <a:p>
            <a:pPr marL="81756" marR="0">
              <a:lnSpc>
                <a:spcPts val="1337"/>
              </a:lnSpc>
              <a:spcBef>
                <a:spcPts val="2197"/>
              </a:spcBef>
              <a:spcAft>
                <a:spcPts val="0"/>
              </a:spcAft>
            </a:pPr>
            <a:r>
              <a:rPr dirty="0" sz="1200">
                <a:solidFill>
                  <a:srgbClr val="333333"/>
                </a:solidFill>
                <a:latin typeface="VHNHUV+ArialMT"/>
                <a:cs typeface="VHNHUV+ArialMT"/>
              </a:rPr>
              <a:t>8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54130" y="2129186"/>
            <a:ext cx="4336457" cy="75279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323e48"/>
                </a:solidFill>
                <a:latin typeface="FTGFCJ+Arial-BoldMT"/>
                <a:cs typeface="FTGFCJ+Arial-BoldMT"/>
              </a:rPr>
              <a:t>Right-sizing</a:t>
            </a:r>
            <a:r>
              <a:rPr dirty="0" sz="1600" spc="52" b="1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323e48"/>
                </a:solidFill>
                <a:latin typeface="FTGFCJ+Arial-BoldMT"/>
                <a:cs typeface="FTGFCJ+Arial-BoldMT"/>
              </a:rPr>
              <a:t>allows</a:t>
            </a:r>
            <a:r>
              <a:rPr dirty="0" sz="1600" spc="54" b="1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323e48"/>
                </a:solidFill>
                <a:latin typeface="FTGFCJ+Arial-BoldMT"/>
                <a:cs typeface="FTGFCJ+Arial-BoldMT"/>
              </a:rPr>
              <a:t>motors</a:t>
            </a:r>
            <a:r>
              <a:rPr dirty="0" sz="1600" spc="54" b="1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600" spc="10" b="1">
                <a:solidFill>
                  <a:srgbClr val="323e48"/>
                </a:solidFill>
                <a:latin typeface="FTGFCJ+Arial-BoldMT"/>
                <a:cs typeface="FTGFCJ+Arial-BoldMT"/>
              </a:rPr>
              <a:t>to</a:t>
            </a:r>
            <a:r>
              <a:rPr dirty="0" sz="1600" spc="51" b="1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323e48"/>
                </a:solidFill>
                <a:latin typeface="FTGFCJ+Arial-BoldMT"/>
                <a:cs typeface="FTGFCJ+Arial-BoldMT"/>
              </a:rPr>
              <a:t>be</a:t>
            </a:r>
            <a:r>
              <a:rPr dirty="0" sz="1600" spc="54" b="1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323e48"/>
                </a:solidFill>
                <a:latin typeface="FTGFCJ+Arial-BoldMT"/>
                <a:cs typeface="FTGFCJ+Arial-BoldMT"/>
              </a:rPr>
              <a:t>labeled</a:t>
            </a:r>
          </a:p>
          <a:p>
            <a:pPr marL="0" marR="0">
              <a:lnSpc>
                <a:spcPts val="1787"/>
              </a:lnSpc>
              <a:spcBef>
                <a:spcPts val="132"/>
              </a:spcBef>
              <a:spcAft>
                <a:spcPts val="0"/>
              </a:spcAft>
            </a:pPr>
            <a:r>
              <a:rPr dirty="0" sz="1600" b="1">
                <a:solidFill>
                  <a:srgbClr val="323e48"/>
                </a:solidFill>
                <a:latin typeface="FTGFCJ+Arial-BoldMT"/>
                <a:cs typeface="FTGFCJ+Arial-BoldMT"/>
              </a:rPr>
              <a:t>according</a:t>
            </a:r>
            <a:r>
              <a:rPr dirty="0" sz="1600" spc="52" b="1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600" spc="10" b="1">
                <a:solidFill>
                  <a:srgbClr val="323e48"/>
                </a:solidFill>
                <a:latin typeface="FTGFCJ+Arial-BoldMT"/>
                <a:cs typeface="FTGFCJ+Arial-BoldMT"/>
              </a:rPr>
              <a:t>to</a:t>
            </a:r>
            <a:r>
              <a:rPr dirty="0" sz="1600" spc="51" b="1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323e48"/>
                </a:solidFill>
                <a:latin typeface="FTGFCJ+Arial-BoldMT"/>
                <a:cs typeface="FTGFCJ+Arial-BoldMT"/>
              </a:rPr>
              <a:t>the</a:t>
            </a:r>
            <a:r>
              <a:rPr dirty="0" sz="1600" spc="54" b="1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323e48"/>
                </a:solidFill>
                <a:latin typeface="FTGFCJ+Arial-BoldMT"/>
                <a:cs typeface="FTGFCJ+Arial-BoldMT"/>
              </a:rPr>
              <a:t>specific</a:t>
            </a:r>
            <a:r>
              <a:rPr dirty="0" sz="1600" spc="54" b="1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323e48"/>
                </a:solidFill>
                <a:latin typeface="FTGFCJ+Arial-BoldMT"/>
                <a:cs typeface="FTGFCJ+Arial-BoldMT"/>
              </a:rPr>
              <a:t>load</a:t>
            </a:r>
            <a:r>
              <a:rPr dirty="0" sz="1600" spc="52" b="1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323e48"/>
                </a:solidFill>
                <a:latin typeface="FTGFCJ+Arial-BoldMT"/>
                <a:cs typeface="FTGFCJ+Arial-BoldMT"/>
              </a:rPr>
              <a:t>point</a:t>
            </a:r>
            <a:r>
              <a:rPr dirty="0" sz="1600" spc="55" b="1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323e48"/>
                </a:solidFill>
                <a:latin typeface="FTGFCJ+Arial-BoldMT"/>
                <a:cs typeface="FTGFCJ+Arial-BoldMT"/>
              </a:rPr>
              <a:t>of</a:t>
            </a:r>
            <a:r>
              <a:rPr dirty="0" sz="1600" spc="55" b="1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600" spc="10" b="1">
                <a:solidFill>
                  <a:srgbClr val="323e48"/>
                </a:solidFill>
                <a:latin typeface="FTGFCJ+Arial-BoldMT"/>
                <a:cs typeface="FTGFCJ+Arial-BoldMT"/>
              </a:rPr>
              <a:t>an</a:t>
            </a:r>
          </a:p>
          <a:p>
            <a:pPr marL="0" marR="0">
              <a:lnSpc>
                <a:spcPts val="1787"/>
              </a:lnSpc>
              <a:spcBef>
                <a:spcPts val="132"/>
              </a:spcBef>
              <a:spcAft>
                <a:spcPts val="0"/>
              </a:spcAft>
            </a:pPr>
            <a:r>
              <a:rPr dirty="0" sz="1600" b="1">
                <a:solidFill>
                  <a:srgbClr val="323e48"/>
                </a:solidFill>
                <a:latin typeface="FTGFCJ+Arial-BoldMT"/>
                <a:cs typeface="FTGFCJ+Arial-BoldMT"/>
              </a:rPr>
              <a:t>application</a:t>
            </a:r>
            <a:r>
              <a:rPr dirty="0" sz="1600" spc="52" b="1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323e48"/>
                </a:solidFill>
                <a:latin typeface="FTGFCJ+Arial-BoldMT"/>
                <a:cs typeface="FTGFCJ+Arial-BoldMT"/>
              </a:rPr>
              <a:t>due</a:t>
            </a:r>
            <a:r>
              <a:rPr dirty="0" sz="1600" spc="54" b="1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600" spc="10" b="1">
                <a:solidFill>
                  <a:srgbClr val="323e48"/>
                </a:solidFill>
                <a:latin typeface="FTGFCJ+Arial-BoldMT"/>
                <a:cs typeface="FTGFCJ+Arial-BoldMT"/>
              </a:rPr>
              <a:t>to</a:t>
            </a:r>
            <a:r>
              <a:rPr dirty="0" sz="1600" spc="51" b="1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323e48"/>
                </a:solidFill>
                <a:latin typeface="FTGFCJ+Arial-BoldMT"/>
                <a:cs typeface="FTGFCJ+Arial-BoldMT"/>
              </a:rPr>
              <a:t>our</a:t>
            </a:r>
            <a:r>
              <a:rPr dirty="0" sz="1600" spc="54" b="1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323e48"/>
                </a:solidFill>
                <a:latin typeface="FTGFCJ+Arial-BoldMT"/>
                <a:cs typeface="FTGFCJ+Arial-BoldMT"/>
              </a:rPr>
              <a:t>flat</a:t>
            </a:r>
            <a:r>
              <a:rPr dirty="0" sz="1600" spc="54" b="1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323e48"/>
                </a:solidFill>
                <a:latin typeface="FTGFCJ+Arial-BoldMT"/>
                <a:cs typeface="FTGFCJ+Arial-BoldMT"/>
              </a:rPr>
              <a:t>efficiency</a:t>
            </a:r>
            <a:r>
              <a:rPr dirty="0" sz="1600" spc="54" b="1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600" spc="10" b="1">
                <a:solidFill>
                  <a:srgbClr val="323e48"/>
                </a:solidFill>
                <a:latin typeface="FTGFCJ+Arial-BoldMT"/>
                <a:cs typeface="FTGFCJ+Arial-BoldMT"/>
              </a:rPr>
              <a:t>curve.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430947" y="2832289"/>
            <a:ext cx="596834" cy="25092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333333"/>
                </a:solidFill>
                <a:latin typeface="VHNHUV+ArialMT"/>
                <a:cs typeface="VHNHUV+ArialMT"/>
              </a:rPr>
              <a:t>4.9</a:t>
            </a:r>
            <a:r>
              <a:rPr dirty="0" sz="1500" spc="4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333333"/>
                </a:solidFill>
                <a:latin typeface="VHNHUV+ArialMT"/>
                <a:cs typeface="VHNHUV+ArialMT"/>
              </a:rPr>
              <a:t>A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070974" y="3318266"/>
            <a:ext cx="3841701" cy="2651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323e48"/>
                </a:solidFill>
                <a:latin typeface="FTGFCJ+Arial-BoldMT"/>
                <a:cs typeface="FTGFCJ+Arial-BoldMT"/>
              </a:rPr>
              <a:t>Right-sized</a:t>
            </a:r>
            <a:r>
              <a:rPr dirty="0" sz="1600" spc="51" b="1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323e48"/>
                </a:solidFill>
                <a:latin typeface="FTGFCJ+Arial-BoldMT"/>
                <a:cs typeface="FTGFCJ+Arial-BoldMT"/>
              </a:rPr>
              <a:t>nameplating</a:t>
            </a:r>
            <a:r>
              <a:rPr dirty="0" sz="1600" spc="52" b="1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600" spc="10" b="1">
                <a:solidFill>
                  <a:srgbClr val="323e48"/>
                </a:solidFill>
                <a:latin typeface="FTGFCJ+Arial-BoldMT"/>
                <a:cs typeface="FTGFCJ+Arial-BoldMT"/>
              </a:rPr>
              <a:t>key</a:t>
            </a:r>
            <a:r>
              <a:rPr dirty="0" sz="1600" spc="52" b="1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323e48"/>
                </a:solidFill>
                <a:latin typeface="FTGFCJ+Arial-BoldMT"/>
                <a:cs typeface="FTGFCJ+Arial-BoldMT"/>
              </a:rPr>
              <a:t>benefits: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116368" y="3843528"/>
            <a:ext cx="236945" cy="20793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37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333333"/>
                </a:solidFill>
                <a:latin typeface="VHNHUV+ArialMT"/>
                <a:cs typeface="VHNHUV+ArialMT"/>
              </a:rPr>
              <a:t>6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721127" y="4030327"/>
            <a:ext cx="2771478" cy="50895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333333"/>
                </a:solidFill>
                <a:latin typeface="VHNHUV+ArialMT"/>
                <a:cs typeface="VHNHUV+ArialMT"/>
              </a:rPr>
              <a:t>Reduced</a:t>
            </a:r>
            <a:r>
              <a:rPr dirty="0" sz="1600" spc="43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333333"/>
                </a:solidFill>
                <a:latin typeface="VHNHUV+ArialMT"/>
                <a:cs typeface="VHNHUV+ArialMT"/>
              </a:rPr>
              <a:t>CapEx</a:t>
            </a:r>
            <a:r>
              <a:rPr dirty="0" sz="1600" spc="43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333333"/>
                </a:solidFill>
                <a:latin typeface="VHNHUV+ArialMT"/>
                <a:cs typeface="VHNHUV+ArialMT"/>
              </a:rPr>
              <a:t>on</a:t>
            </a:r>
            <a:r>
              <a:rPr dirty="0" sz="1600" spc="43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333333"/>
                </a:solidFill>
                <a:latin typeface="VHNHUV+ArialMT"/>
                <a:cs typeface="VHNHUV+ArialMT"/>
              </a:rPr>
              <a:t>electrical</a:t>
            </a:r>
          </a:p>
          <a:p>
            <a:pPr marL="0" marR="0">
              <a:lnSpc>
                <a:spcPts val="1787"/>
              </a:lnSpc>
              <a:spcBef>
                <a:spcPts val="132"/>
              </a:spcBef>
              <a:spcAft>
                <a:spcPts val="0"/>
              </a:spcAft>
            </a:pPr>
            <a:r>
              <a:rPr dirty="0" sz="1600">
                <a:solidFill>
                  <a:srgbClr val="333333"/>
                </a:solidFill>
                <a:latin typeface="VHNHUV+ArialMT"/>
                <a:cs typeface="VHNHUV+ArialMT"/>
              </a:rPr>
              <a:t>infrastructure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7116368" y="4286056"/>
            <a:ext cx="236945" cy="20793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37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333333"/>
                </a:solidFill>
                <a:latin typeface="VHNHUV+ArialMT"/>
                <a:cs typeface="VHNHUV+ArialMT"/>
              </a:rPr>
              <a:t>4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7116368" y="4728582"/>
            <a:ext cx="236945" cy="20793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37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333333"/>
                </a:solidFill>
                <a:latin typeface="VHNHUV+ArialMT"/>
                <a:cs typeface="VHNHUV+ArialMT"/>
              </a:rPr>
              <a:t>2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721127" y="4772007"/>
            <a:ext cx="2658264" cy="50895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333333"/>
                </a:solidFill>
                <a:latin typeface="VHNHUV+ArialMT"/>
                <a:cs typeface="VHNHUV+ArialMT"/>
              </a:rPr>
              <a:t>Increased</a:t>
            </a:r>
            <a:r>
              <a:rPr dirty="0" sz="1600" spc="43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333333"/>
                </a:solidFill>
                <a:latin typeface="VHNHUV+ArialMT"/>
                <a:cs typeface="VHNHUV+ArialMT"/>
              </a:rPr>
              <a:t>capacity</a:t>
            </a:r>
            <a:r>
              <a:rPr dirty="0" sz="1600" spc="43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333333"/>
                </a:solidFill>
                <a:latin typeface="VHNHUV+ArialMT"/>
                <a:cs typeface="VHNHUV+ArialMT"/>
              </a:rPr>
              <a:t>for</a:t>
            </a:r>
            <a:r>
              <a:rPr dirty="0" sz="1600" spc="43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333333"/>
                </a:solidFill>
                <a:latin typeface="VHNHUV+ArialMT"/>
                <a:cs typeface="VHNHUV+ArialMT"/>
              </a:rPr>
              <a:t>other</a:t>
            </a:r>
          </a:p>
          <a:p>
            <a:pPr marL="0" marR="0">
              <a:lnSpc>
                <a:spcPts val="1787"/>
              </a:lnSpc>
              <a:spcBef>
                <a:spcPts val="132"/>
              </a:spcBef>
              <a:spcAft>
                <a:spcPts val="0"/>
              </a:spcAft>
            </a:pPr>
            <a:r>
              <a:rPr dirty="0" sz="1600">
                <a:solidFill>
                  <a:srgbClr val="333333"/>
                </a:solidFill>
                <a:latin typeface="VHNHUV+ArialMT"/>
                <a:cs typeface="VHNHUV+ArialMT"/>
              </a:rPr>
              <a:t>equipment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7116368" y="5171109"/>
            <a:ext cx="236945" cy="20793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37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333333"/>
                </a:solidFill>
                <a:latin typeface="VHNHUV+ArialMT"/>
                <a:cs typeface="VHNHUV+ArialMT"/>
              </a:rPr>
              <a:t>0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7065929" y="5429832"/>
            <a:ext cx="1845310" cy="17998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333333"/>
                </a:solidFill>
                <a:latin typeface="VHNHUV+ArialMT"/>
                <a:cs typeface="VHNHUV+ArialMT"/>
              </a:rPr>
              <a:t>Right-sized</a:t>
            </a:r>
            <a:r>
              <a:rPr dirty="0" sz="1000" spc="27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333333"/>
                </a:solidFill>
                <a:latin typeface="VHNHUV+ArialMT"/>
                <a:cs typeface="VHNHUV+ArialMT"/>
              </a:rPr>
              <a:t>5.9</a:t>
            </a:r>
            <a:r>
              <a:rPr dirty="0" sz="1000" spc="27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333333"/>
                </a:solidFill>
                <a:latin typeface="VHNHUV+ArialMT"/>
                <a:cs typeface="VHNHUV+ArialMT"/>
              </a:rPr>
              <a:t>HP</a:t>
            </a:r>
            <a:r>
              <a:rPr dirty="0" sz="1000" spc="25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333333"/>
                </a:solidFill>
                <a:latin typeface="VHNHUV+ArialMT"/>
                <a:cs typeface="VHNHUV+ArialMT"/>
              </a:rPr>
              <a:t>1225</a:t>
            </a:r>
            <a:r>
              <a:rPr dirty="0" sz="1000" spc="27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333333"/>
                </a:solidFill>
                <a:latin typeface="VHNHUV+ArialMT"/>
                <a:cs typeface="VHNHUV+ArialMT"/>
              </a:rPr>
              <a:t>RPM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9154548" y="5429832"/>
            <a:ext cx="1690244" cy="17998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333333"/>
                </a:solidFill>
                <a:latin typeface="VHNHUV+ArialMT"/>
                <a:cs typeface="VHNHUV+ArialMT"/>
              </a:rPr>
              <a:t>Standard</a:t>
            </a:r>
            <a:r>
              <a:rPr dirty="0" sz="1000" spc="27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333333"/>
                </a:solidFill>
                <a:latin typeface="VHNHUV+ArialMT"/>
                <a:cs typeface="VHNHUV+ArialMT"/>
              </a:rPr>
              <a:t>10</a:t>
            </a:r>
            <a:r>
              <a:rPr dirty="0" sz="1000" spc="27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333333"/>
                </a:solidFill>
                <a:latin typeface="VHNHUV+ArialMT"/>
                <a:cs typeface="VHNHUV+ArialMT"/>
              </a:rPr>
              <a:t>HP</a:t>
            </a:r>
            <a:r>
              <a:rPr dirty="0" sz="1000" spc="25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333333"/>
                </a:solidFill>
                <a:latin typeface="VHNHUV+ArialMT"/>
                <a:cs typeface="VHNHUV+ArialMT"/>
              </a:rPr>
              <a:t>1800</a:t>
            </a:r>
            <a:r>
              <a:rPr dirty="0" sz="1000" spc="27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333333"/>
                </a:solidFill>
                <a:latin typeface="VHNHUV+ArialMT"/>
                <a:cs typeface="VHNHUV+ArialMT"/>
              </a:rPr>
              <a:t>RPM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576262" y="6584782"/>
            <a:ext cx="1932811" cy="15160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893"/>
              </a:lnSpc>
              <a:spcBef>
                <a:spcPts val="0"/>
              </a:spcBef>
              <a:spcAft>
                <a:spcPts val="0"/>
              </a:spcAft>
            </a:pPr>
            <a:r>
              <a:rPr dirty="0" sz="800">
                <a:solidFill>
                  <a:srgbClr val="323e48"/>
                </a:solidFill>
                <a:latin typeface="VHNHUV+ArialMT"/>
                <a:cs typeface="VHNHUV+ArialMT"/>
              </a:rPr>
              <a:t>11</a:t>
            </a:r>
            <a:r>
              <a:rPr dirty="0" sz="800" spc="771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700" spc="30">
                <a:solidFill>
                  <a:srgbClr val="323e48"/>
                </a:solidFill>
                <a:latin typeface="VHNHUV+ArialMT"/>
                <a:cs typeface="VHNHUV+ArialMT"/>
              </a:rPr>
              <a:t>©2025</a:t>
            </a:r>
            <a:r>
              <a:rPr dirty="0" sz="700" spc="49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700" spc="30">
                <a:solidFill>
                  <a:srgbClr val="323e48"/>
                </a:solidFill>
                <a:latin typeface="VHNHUV+ArialMT"/>
                <a:cs typeface="VHNHUV+ArialMT"/>
              </a:rPr>
              <a:t>Infinitum</a:t>
            </a:r>
            <a:r>
              <a:rPr dirty="0" sz="700" spc="49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323e48"/>
                </a:solidFill>
                <a:latin typeface="VHNHUV+ArialMT"/>
                <a:cs typeface="VHNHUV+ArialMT"/>
              </a:rPr>
              <a:t>|</a:t>
            </a:r>
            <a:r>
              <a:rPr dirty="0" sz="700" spc="77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700" spc="30">
                <a:solidFill>
                  <a:srgbClr val="323e48"/>
                </a:solidFill>
                <a:latin typeface="VHNHUV+ArialMT"/>
                <a:cs typeface="VHNHUV+ArialMT"/>
              </a:rPr>
              <a:t>All</a:t>
            </a:r>
            <a:r>
              <a:rPr dirty="0" sz="700" spc="49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700" spc="30">
                <a:solidFill>
                  <a:srgbClr val="323e48"/>
                </a:solidFill>
                <a:latin typeface="VHNHUV+ArialMT"/>
                <a:cs typeface="VHNHUV+ArialMT"/>
              </a:rPr>
              <a:t>rights</a:t>
            </a:r>
            <a:r>
              <a:rPr dirty="0" sz="700" spc="49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700" spc="30">
                <a:solidFill>
                  <a:srgbClr val="323e48"/>
                </a:solidFill>
                <a:latin typeface="VHNHUV+ArialMT"/>
                <a:cs typeface="VHNHUV+ArialMT"/>
              </a:rPr>
              <a:t>reserved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48640" y="294773"/>
            <a:ext cx="2486300" cy="37861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323e48"/>
                </a:solidFill>
                <a:latin typeface="FTGFCJ+Arial-BoldMT"/>
                <a:cs typeface="FTGFCJ+Arial-BoldMT"/>
              </a:rPr>
              <a:t>Reduced</a:t>
            </a:r>
            <a:r>
              <a:rPr dirty="0" sz="2400" spc="74" b="1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323e48"/>
                </a:solidFill>
                <a:latin typeface="FTGFCJ+Arial-BoldMT"/>
                <a:cs typeface="FTGFCJ+Arial-BoldMT"/>
              </a:rPr>
              <a:t>CapEx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197802" y="1421019"/>
            <a:ext cx="3346938" cy="2651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VHNHUV+ArialMT"/>
                <a:cs typeface="VHNHUV+ArialMT"/>
              </a:rPr>
              <a:t>Right-sized</a:t>
            </a:r>
            <a:r>
              <a:rPr dirty="0" sz="1600" spc="43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ffffff"/>
                </a:solidFill>
                <a:latin typeface="VHNHUV+ArialMT"/>
                <a:cs typeface="VHNHUV+ArialMT"/>
              </a:rPr>
              <a:t>vs</a:t>
            </a:r>
            <a:r>
              <a:rPr dirty="0" sz="1600" spc="43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ffffff"/>
                </a:solidFill>
                <a:latin typeface="VHNHUV+ArialMT"/>
                <a:cs typeface="VHNHUV+ArialMT"/>
              </a:rPr>
              <a:t>Standard</a:t>
            </a:r>
            <a:r>
              <a:rPr dirty="0" sz="1600" spc="43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ffffff"/>
                </a:solidFill>
                <a:latin typeface="VHNHUV+ArialMT"/>
                <a:cs typeface="VHNHUV+ArialMT"/>
              </a:rPr>
              <a:t>Nameplate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034612" y="2073421"/>
            <a:ext cx="321491" cy="153551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37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333333"/>
                </a:solidFill>
                <a:latin typeface="VHNHUV+ArialMT"/>
                <a:cs typeface="VHNHUV+ArialMT"/>
              </a:rPr>
              <a:t>14</a:t>
            </a:r>
          </a:p>
          <a:p>
            <a:pPr marL="0" marR="0">
              <a:lnSpc>
                <a:spcPts val="1337"/>
              </a:lnSpc>
              <a:spcBef>
                <a:spcPts val="2197"/>
              </a:spcBef>
              <a:spcAft>
                <a:spcPts val="0"/>
              </a:spcAft>
            </a:pPr>
            <a:r>
              <a:rPr dirty="0" sz="1200">
                <a:solidFill>
                  <a:srgbClr val="333333"/>
                </a:solidFill>
                <a:latin typeface="VHNHUV+ArialMT"/>
                <a:cs typeface="VHNHUV+ArialMT"/>
              </a:rPr>
              <a:t>12</a:t>
            </a:r>
          </a:p>
          <a:p>
            <a:pPr marL="0" marR="0">
              <a:lnSpc>
                <a:spcPts val="1337"/>
              </a:lnSpc>
              <a:spcBef>
                <a:spcPts val="2197"/>
              </a:spcBef>
              <a:spcAft>
                <a:spcPts val="0"/>
              </a:spcAft>
            </a:pPr>
            <a:r>
              <a:rPr dirty="0" sz="1200">
                <a:solidFill>
                  <a:srgbClr val="333333"/>
                </a:solidFill>
                <a:latin typeface="VHNHUV+ArialMT"/>
                <a:cs typeface="VHNHUV+ArialMT"/>
              </a:rPr>
              <a:t>10</a:t>
            </a:r>
          </a:p>
          <a:p>
            <a:pPr marL="81756" marR="0">
              <a:lnSpc>
                <a:spcPts val="1337"/>
              </a:lnSpc>
              <a:spcBef>
                <a:spcPts val="2197"/>
              </a:spcBef>
              <a:spcAft>
                <a:spcPts val="0"/>
              </a:spcAft>
            </a:pPr>
            <a:r>
              <a:rPr dirty="0" sz="1200">
                <a:solidFill>
                  <a:srgbClr val="333333"/>
                </a:solidFill>
                <a:latin typeface="VHNHUV+ArialMT"/>
                <a:cs typeface="VHNHUV+ArialMT"/>
              </a:rPr>
              <a:t>8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54129" y="2129186"/>
            <a:ext cx="4067078" cy="75279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323e48"/>
                </a:solidFill>
                <a:latin typeface="FTGFCJ+Arial-BoldMT"/>
                <a:cs typeface="FTGFCJ+Arial-BoldMT"/>
              </a:rPr>
              <a:t>The</a:t>
            </a:r>
            <a:r>
              <a:rPr dirty="0" sz="1600" spc="54" b="1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323e48"/>
                </a:solidFill>
                <a:latin typeface="FTGFCJ+Arial-BoldMT"/>
                <a:cs typeface="FTGFCJ+Arial-BoldMT"/>
              </a:rPr>
              <a:t>lower</a:t>
            </a:r>
            <a:r>
              <a:rPr dirty="0" sz="1600" spc="54" b="1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323e48"/>
                </a:solidFill>
                <a:latin typeface="FTGFCJ+Arial-BoldMT"/>
                <a:cs typeface="FTGFCJ+Arial-BoldMT"/>
              </a:rPr>
              <a:t>current</a:t>
            </a:r>
            <a:r>
              <a:rPr dirty="0" sz="1600" spc="54" b="1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323e48"/>
                </a:solidFill>
                <a:latin typeface="FTGFCJ+Arial-BoldMT"/>
                <a:cs typeface="FTGFCJ+Arial-BoldMT"/>
              </a:rPr>
              <a:t>consumption</a:t>
            </a:r>
            <a:r>
              <a:rPr dirty="0" sz="1600" spc="52" b="1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323e48"/>
                </a:solidFill>
                <a:latin typeface="FTGFCJ+Arial-BoldMT"/>
                <a:cs typeface="FTGFCJ+Arial-BoldMT"/>
              </a:rPr>
              <a:t>reduces</a:t>
            </a:r>
          </a:p>
          <a:p>
            <a:pPr marL="0" marR="0">
              <a:lnSpc>
                <a:spcPts val="1787"/>
              </a:lnSpc>
              <a:spcBef>
                <a:spcPts val="132"/>
              </a:spcBef>
              <a:spcAft>
                <a:spcPts val="0"/>
              </a:spcAft>
            </a:pPr>
            <a:r>
              <a:rPr dirty="0" sz="1600" b="1">
                <a:solidFill>
                  <a:srgbClr val="323e48"/>
                </a:solidFill>
                <a:latin typeface="FTGFCJ+Arial-BoldMT"/>
                <a:cs typeface="FTGFCJ+Arial-BoldMT"/>
              </a:rPr>
              <a:t>CapEx</a:t>
            </a:r>
            <a:r>
              <a:rPr dirty="0" sz="1600" spc="54" b="1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600" spc="10" b="1">
                <a:solidFill>
                  <a:srgbClr val="323e48"/>
                </a:solidFill>
                <a:latin typeface="FTGFCJ+Arial-BoldMT"/>
                <a:cs typeface="FTGFCJ+Arial-BoldMT"/>
              </a:rPr>
              <a:t>costs</a:t>
            </a:r>
            <a:r>
              <a:rPr dirty="0" sz="1600" spc="52" b="1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323e48"/>
                </a:solidFill>
                <a:latin typeface="FTGFCJ+Arial-BoldMT"/>
                <a:cs typeface="FTGFCJ+Arial-BoldMT"/>
              </a:rPr>
              <a:t>by</a:t>
            </a:r>
            <a:r>
              <a:rPr dirty="0" sz="1600" spc="54" b="1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323e48"/>
                </a:solidFill>
                <a:latin typeface="FTGFCJ+Arial-BoldMT"/>
                <a:cs typeface="FTGFCJ+Arial-BoldMT"/>
              </a:rPr>
              <a:t>downsizing</a:t>
            </a:r>
            <a:r>
              <a:rPr dirty="0" sz="1600" spc="52" b="1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323e48"/>
                </a:solidFill>
                <a:latin typeface="FTGFCJ+Arial-BoldMT"/>
                <a:cs typeface="FTGFCJ+Arial-BoldMT"/>
              </a:rPr>
              <a:t>upstream</a:t>
            </a:r>
          </a:p>
          <a:p>
            <a:pPr marL="0" marR="0">
              <a:lnSpc>
                <a:spcPts val="1787"/>
              </a:lnSpc>
              <a:spcBef>
                <a:spcPts val="132"/>
              </a:spcBef>
              <a:spcAft>
                <a:spcPts val="0"/>
              </a:spcAft>
            </a:pPr>
            <a:r>
              <a:rPr dirty="0" sz="1600" spc="10" b="1">
                <a:solidFill>
                  <a:srgbClr val="323e48"/>
                </a:solidFill>
                <a:latin typeface="FTGFCJ+Arial-BoldMT"/>
                <a:cs typeface="FTGFCJ+Arial-BoldMT"/>
              </a:rPr>
              <a:t>electrical</a:t>
            </a:r>
            <a:r>
              <a:rPr dirty="0" sz="1600" spc="51" b="1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323e48"/>
                </a:solidFill>
                <a:latin typeface="FTGFCJ+Arial-BoldMT"/>
                <a:cs typeface="FTGFCJ+Arial-BoldMT"/>
              </a:rPr>
              <a:t>infrastructure.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430947" y="2832289"/>
            <a:ext cx="596834" cy="25092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333333"/>
                </a:solidFill>
                <a:latin typeface="VHNHUV+ArialMT"/>
                <a:cs typeface="VHNHUV+ArialMT"/>
              </a:rPr>
              <a:t>4.9</a:t>
            </a:r>
            <a:r>
              <a:rPr dirty="0" sz="1500" spc="4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333333"/>
                </a:solidFill>
                <a:latin typeface="VHNHUV+ArialMT"/>
                <a:cs typeface="VHNHUV+ArialMT"/>
              </a:rPr>
              <a:t>A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070974" y="3260514"/>
            <a:ext cx="3543637" cy="75279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323e48"/>
                </a:solidFill>
                <a:latin typeface="FTGFCJ+Arial-BoldMT"/>
                <a:cs typeface="FTGFCJ+Arial-BoldMT"/>
              </a:rPr>
              <a:t>A</a:t>
            </a:r>
            <a:r>
              <a:rPr dirty="0" sz="1600" spc="62" b="1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323e48"/>
                </a:solidFill>
                <a:latin typeface="FTGFCJ+Arial-BoldMT"/>
                <a:cs typeface="FTGFCJ+Arial-BoldMT"/>
              </a:rPr>
              <a:t>lower</a:t>
            </a:r>
            <a:r>
              <a:rPr dirty="0" sz="1600" spc="54" b="1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323e48"/>
                </a:solidFill>
                <a:latin typeface="FTGFCJ+Arial-BoldMT"/>
                <a:cs typeface="FTGFCJ+Arial-BoldMT"/>
              </a:rPr>
              <a:t>amperage</a:t>
            </a:r>
            <a:r>
              <a:rPr dirty="0" sz="1600" spc="54" b="1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323e48"/>
                </a:solidFill>
                <a:latin typeface="FTGFCJ+Arial-BoldMT"/>
                <a:cs typeface="FTGFCJ+Arial-BoldMT"/>
              </a:rPr>
              <a:t>requires</a:t>
            </a:r>
            <a:r>
              <a:rPr dirty="0" sz="1600" spc="54" b="1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323e48"/>
                </a:solidFill>
                <a:latin typeface="FTGFCJ+Arial-BoldMT"/>
                <a:cs typeface="FTGFCJ+Arial-BoldMT"/>
              </a:rPr>
              <a:t>thinner</a:t>
            </a:r>
          </a:p>
          <a:p>
            <a:pPr marL="0" marR="0">
              <a:lnSpc>
                <a:spcPts val="1787"/>
              </a:lnSpc>
              <a:spcBef>
                <a:spcPts val="132"/>
              </a:spcBef>
              <a:spcAft>
                <a:spcPts val="0"/>
              </a:spcAft>
            </a:pPr>
            <a:r>
              <a:rPr dirty="0" sz="1600" b="1">
                <a:solidFill>
                  <a:srgbClr val="323e48"/>
                </a:solidFill>
                <a:latin typeface="FTGFCJ+Arial-BoldMT"/>
                <a:cs typeface="FTGFCJ+Arial-BoldMT"/>
              </a:rPr>
              <a:t>wires,</a:t>
            </a:r>
            <a:r>
              <a:rPr dirty="0" sz="1600" spc="52" b="1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323e48"/>
                </a:solidFill>
                <a:latin typeface="FTGFCJ+Arial-BoldMT"/>
                <a:cs typeface="FTGFCJ+Arial-BoldMT"/>
              </a:rPr>
              <a:t>smaller</a:t>
            </a:r>
            <a:r>
              <a:rPr dirty="0" sz="1600" spc="54" b="1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323e48"/>
                </a:solidFill>
                <a:latin typeface="FTGFCJ+Arial-BoldMT"/>
                <a:cs typeface="FTGFCJ+Arial-BoldMT"/>
              </a:rPr>
              <a:t>circuit</a:t>
            </a:r>
            <a:r>
              <a:rPr dirty="0" sz="1600" spc="54" b="1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600" spc="10" b="1">
                <a:solidFill>
                  <a:srgbClr val="323e48"/>
                </a:solidFill>
                <a:latin typeface="FTGFCJ+Arial-BoldMT"/>
                <a:cs typeface="FTGFCJ+Arial-BoldMT"/>
              </a:rPr>
              <a:t>breakers</a:t>
            </a:r>
            <a:r>
              <a:rPr dirty="0" sz="1600" spc="52" b="1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323e48"/>
                </a:solidFill>
                <a:latin typeface="FTGFCJ+Arial-BoldMT"/>
                <a:cs typeface="FTGFCJ+Arial-BoldMT"/>
              </a:rPr>
              <a:t>and</a:t>
            </a:r>
          </a:p>
          <a:p>
            <a:pPr marL="0" marR="0">
              <a:lnSpc>
                <a:spcPts val="1787"/>
              </a:lnSpc>
              <a:spcBef>
                <a:spcPts val="132"/>
              </a:spcBef>
              <a:spcAft>
                <a:spcPts val="0"/>
              </a:spcAft>
            </a:pPr>
            <a:r>
              <a:rPr dirty="0" sz="1600" b="1">
                <a:solidFill>
                  <a:srgbClr val="323e48"/>
                </a:solidFill>
                <a:latin typeface="FTGFCJ+Arial-BoldMT"/>
                <a:cs typeface="FTGFCJ+Arial-BoldMT"/>
              </a:rPr>
              <a:t>smaller</a:t>
            </a:r>
            <a:r>
              <a:rPr dirty="0" sz="1600" spc="54" b="1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600" spc="10" b="1">
                <a:solidFill>
                  <a:srgbClr val="323e48"/>
                </a:solidFill>
                <a:latin typeface="FTGFCJ+Arial-BoldMT"/>
                <a:cs typeface="FTGFCJ+Arial-BoldMT"/>
              </a:rPr>
              <a:t>transformers,</a:t>
            </a:r>
            <a:r>
              <a:rPr dirty="0" sz="1600" spc="51" b="1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323e48"/>
                </a:solidFill>
                <a:latin typeface="FTGFCJ+Arial-BoldMT"/>
                <a:cs typeface="FTGFCJ+Arial-BoldMT"/>
              </a:rPr>
              <a:t>resulting</a:t>
            </a:r>
            <a:r>
              <a:rPr dirty="0" sz="1600" spc="52" b="1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323e48"/>
                </a:solidFill>
                <a:latin typeface="FTGFCJ+Arial-BoldMT"/>
                <a:cs typeface="FTGFCJ+Arial-BoldMT"/>
              </a:rPr>
              <a:t>in: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116368" y="3843528"/>
            <a:ext cx="236945" cy="20793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37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333333"/>
                </a:solidFill>
                <a:latin typeface="VHNHUV+ArialMT"/>
                <a:cs typeface="VHNHUV+ArialMT"/>
              </a:rPr>
              <a:t>6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721127" y="4252824"/>
            <a:ext cx="1315110" cy="2651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333333"/>
                </a:solidFill>
                <a:latin typeface="VHNHUV+ArialMT"/>
                <a:cs typeface="VHNHUV+ArialMT"/>
              </a:rPr>
              <a:t>Cost</a:t>
            </a:r>
            <a:r>
              <a:rPr dirty="0" sz="1600" spc="41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333333"/>
                </a:solidFill>
                <a:latin typeface="VHNHUV+ArialMT"/>
                <a:cs typeface="VHNHUV+ArialMT"/>
              </a:rPr>
              <a:t>savings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7116368" y="4286056"/>
            <a:ext cx="236945" cy="20793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37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333333"/>
                </a:solidFill>
                <a:latin typeface="VHNHUV+ArialMT"/>
                <a:cs typeface="VHNHUV+ArialMT"/>
              </a:rPr>
              <a:t>4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7116368" y="4728582"/>
            <a:ext cx="236945" cy="20793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37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333333"/>
                </a:solidFill>
                <a:latin typeface="VHNHUV+ArialMT"/>
                <a:cs typeface="VHNHUV+ArialMT"/>
              </a:rPr>
              <a:t>2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721127" y="4877664"/>
            <a:ext cx="2895803" cy="2651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333333"/>
                </a:solidFill>
                <a:latin typeface="VHNHUV+ArialMT"/>
                <a:cs typeface="VHNHUV+ArialMT"/>
              </a:rPr>
              <a:t>Decreased</a:t>
            </a:r>
            <a:r>
              <a:rPr dirty="0" sz="1600" spc="43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333333"/>
                </a:solidFill>
                <a:latin typeface="VHNHUV+ArialMT"/>
                <a:cs typeface="VHNHUV+ArialMT"/>
              </a:rPr>
              <a:t>Scope</a:t>
            </a:r>
            <a:r>
              <a:rPr dirty="0" sz="1600" spc="43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333333"/>
                </a:solidFill>
                <a:latin typeface="VHNHUV+ArialMT"/>
                <a:cs typeface="VHNHUV+ArialMT"/>
              </a:rPr>
              <a:t>3</a:t>
            </a:r>
            <a:r>
              <a:rPr dirty="0" sz="1600" spc="43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333333"/>
                </a:solidFill>
                <a:latin typeface="VHNHUV+ArialMT"/>
                <a:cs typeface="VHNHUV+ArialMT"/>
              </a:rPr>
              <a:t>emissions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7116368" y="5171109"/>
            <a:ext cx="236945" cy="20793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37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333333"/>
                </a:solidFill>
                <a:latin typeface="VHNHUV+ArialMT"/>
                <a:cs typeface="VHNHUV+ArialMT"/>
              </a:rPr>
              <a:t>0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7065929" y="5429832"/>
            <a:ext cx="1845310" cy="17998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333333"/>
                </a:solidFill>
                <a:latin typeface="VHNHUV+ArialMT"/>
                <a:cs typeface="VHNHUV+ArialMT"/>
              </a:rPr>
              <a:t>Right-sized</a:t>
            </a:r>
            <a:r>
              <a:rPr dirty="0" sz="1000" spc="27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333333"/>
                </a:solidFill>
                <a:latin typeface="VHNHUV+ArialMT"/>
                <a:cs typeface="VHNHUV+ArialMT"/>
              </a:rPr>
              <a:t>5.9</a:t>
            </a:r>
            <a:r>
              <a:rPr dirty="0" sz="1000" spc="27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333333"/>
                </a:solidFill>
                <a:latin typeface="VHNHUV+ArialMT"/>
                <a:cs typeface="VHNHUV+ArialMT"/>
              </a:rPr>
              <a:t>HP</a:t>
            </a:r>
            <a:r>
              <a:rPr dirty="0" sz="1000" spc="25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333333"/>
                </a:solidFill>
                <a:latin typeface="VHNHUV+ArialMT"/>
                <a:cs typeface="VHNHUV+ArialMT"/>
              </a:rPr>
              <a:t>1225</a:t>
            </a:r>
            <a:r>
              <a:rPr dirty="0" sz="1000" spc="27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333333"/>
                </a:solidFill>
                <a:latin typeface="VHNHUV+ArialMT"/>
                <a:cs typeface="VHNHUV+ArialMT"/>
              </a:rPr>
              <a:t>RPM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9154548" y="5429832"/>
            <a:ext cx="1690244" cy="17998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333333"/>
                </a:solidFill>
                <a:latin typeface="VHNHUV+ArialMT"/>
                <a:cs typeface="VHNHUV+ArialMT"/>
              </a:rPr>
              <a:t>Standard</a:t>
            </a:r>
            <a:r>
              <a:rPr dirty="0" sz="1000" spc="27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333333"/>
                </a:solidFill>
                <a:latin typeface="VHNHUV+ArialMT"/>
                <a:cs typeface="VHNHUV+ArialMT"/>
              </a:rPr>
              <a:t>10</a:t>
            </a:r>
            <a:r>
              <a:rPr dirty="0" sz="1000" spc="27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333333"/>
                </a:solidFill>
                <a:latin typeface="VHNHUV+ArialMT"/>
                <a:cs typeface="VHNHUV+ArialMT"/>
              </a:rPr>
              <a:t>HP</a:t>
            </a:r>
            <a:r>
              <a:rPr dirty="0" sz="1000" spc="25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333333"/>
                </a:solidFill>
                <a:latin typeface="VHNHUV+ArialMT"/>
                <a:cs typeface="VHNHUV+ArialMT"/>
              </a:rPr>
              <a:t>1800</a:t>
            </a:r>
            <a:r>
              <a:rPr dirty="0" sz="1000" spc="27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333333"/>
                </a:solidFill>
                <a:latin typeface="VHNHUV+ArialMT"/>
                <a:cs typeface="VHNHUV+ArialMT"/>
              </a:rPr>
              <a:t>RPM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576262" y="6584782"/>
            <a:ext cx="1932811" cy="15160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893"/>
              </a:lnSpc>
              <a:spcBef>
                <a:spcPts val="0"/>
              </a:spcBef>
              <a:spcAft>
                <a:spcPts val="0"/>
              </a:spcAft>
            </a:pPr>
            <a:r>
              <a:rPr dirty="0" sz="800">
                <a:solidFill>
                  <a:srgbClr val="323e48"/>
                </a:solidFill>
                <a:latin typeface="VHNHUV+ArialMT"/>
                <a:cs typeface="VHNHUV+ArialMT"/>
              </a:rPr>
              <a:t>12</a:t>
            </a:r>
            <a:r>
              <a:rPr dirty="0" sz="800" spc="771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700" spc="30">
                <a:solidFill>
                  <a:srgbClr val="323e48"/>
                </a:solidFill>
                <a:latin typeface="VHNHUV+ArialMT"/>
                <a:cs typeface="VHNHUV+ArialMT"/>
              </a:rPr>
              <a:t>©2025</a:t>
            </a:r>
            <a:r>
              <a:rPr dirty="0" sz="700" spc="49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700" spc="30">
                <a:solidFill>
                  <a:srgbClr val="323e48"/>
                </a:solidFill>
                <a:latin typeface="VHNHUV+ArialMT"/>
                <a:cs typeface="VHNHUV+ArialMT"/>
              </a:rPr>
              <a:t>Infinitum</a:t>
            </a:r>
            <a:r>
              <a:rPr dirty="0" sz="700" spc="49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323e48"/>
                </a:solidFill>
                <a:latin typeface="VHNHUV+ArialMT"/>
                <a:cs typeface="VHNHUV+ArialMT"/>
              </a:rPr>
              <a:t>|</a:t>
            </a:r>
            <a:r>
              <a:rPr dirty="0" sz="700" spc="77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700" spc="30">
                <a:solidFill>
                  <a:srgbClr val="323e48"/>
                </a:solidFill>
                <a:latin typeface="VHNHUV+ArialMT"/>
                <a:cs typeface="VHNHUV+ArialMT"/>
              </a:rPr>
              <a:t>All</a:t>
            </a:r>
            <a:r>
              <a:rPr dirty="0" sz="700" spc="49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700" spc="30">
                <a:solidFill>
                  <a:srgbClr val="323e48"/>
                </a:solidFill>
                <a:latin typeface="VHNHUV+ArialMT"/>
                <a:cs typeface="VHNHUV+ArialMT"/>
              </a:rPr>
              <a:t>rights</a:t>
            </a:r>
            <a:r>
              <a:rPr dirty="0" sz="700" spc="49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700" spc="30">
                <a:solidFill>
                  <a:srgbClr val="323e48"/>
                </a:solidFill>
                <a:latin typeface="VHNHUV+ArialMT"/>
                <a:cs typeface="VHNHUV+ArialMT"/>
              </a:rPr>
              <a:t>reserved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48625" y="283423"/>
            <a:ext cx="7710991" cy="37861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323e48"/>
                </a:solidFill>
                <a:latin typeface="FTGFCJ+Arial-BoldMT"/>
                <a:cs typeface="FTGFCJ+Arial-BoldMT"/>
              </a:rPr>
              <a:t>How</a:t>
            </a:r>
            <a:r>
              <a:rPr dirty="0" sz="2400" spc="74" b="1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323e48"/>
                </a:solidFill>
                <a:latin typeface="FTGFCJ+Arial-BoldMT"/>
                <a:cs typeface="FTGFCJ+Arial-BoldMT"/>
              </a:rPr>
              <a:t>Right-Sizing</a:t>
            </a:r>
            <a:r>
              <a:rPr dirty="0" sz="2400" spc="74" b="1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2400" spc="10" b="1">
                <a:solidFill>
                  <a:srgbClr val="323e48"/>
                </a:solidFill>
                <a:latin typeface="FTGFCJ+Arial-BoldMT"/>
                <a:cs typeface="FTGFCJ+Arial-BoldMT"/>
              </a:rPr>
              <a:t>Can</a:t>
            </a:r>
            <a:r>
              <a:rPr dirty="0" sz="2400" spc="73" b="1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323e48"/>
                </a:solidFill>
                <a:latin typeface="FTGFCJ+Arial-BoldMT"/>
                <a:cs typeface="FTGFCJ+Arial-BoldMT"/>
              </a:rPr>
              <a:t>Increase</a:t>
            </a:r>
            <a:r>
              <a:rPr dirty="0" sz="2400" spc="75" b="1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323e48"/>
                </a:solidFill>
                <a:latin typeface="FTGFCJ+Arial-BoldMT"/>
                <a:cs typeface="FTGFCJ+Arial-BoldMT"/>
              </a:rPr>
              <a:t>Capacity</a:t>
            </a:r>
            <a:r>
              <a:rPr dirty="0" sz="2400" spc="75" b="1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323e48"/>
                </a:solidFill>
                <a:latin typeface="FTGFCJ+Arial-BoldMT"/>
                <a:cs typeface="FTGFCJ+Arial-BoldMT"/>
              </a:rPr>
              <a:t>—</a:t>
            </a:r>
            <a:r>
              <a:rPr dirty="0" sz="2400" spc="102" b="1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323e48"/>
                </a:solidFill>
                <a:latin typeface="VHNHUV+ArialMT"/>
                <a:cs typeface="VHNHUV+ArialMT"/>
              </a:rPr>
              <a:t>Example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51548" y="911727"/>
            <a:ext cx="10927021" cy="2651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323e48"/>
                </a:solidFill>
                <a:latin typeface="FTGFCJ+Arial-BoldMT"/>
                <a:cs typeface="FTGFCJ+Arial-BoldMT"/>
              </a:rPr>
              <a:t>Right-sized</a:t>
            </a:r>
            <a:r>
              <a:rPr dirty="0" sz="1600" spc="51" b="1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323e48"/>
                </a:solidFill>
                <a:latin typeface="FTGFCJ+Arial-BoldMT"/>
                <a:cs typeface="FTGFCJ+Arial-BoldMT"/>
              </a:rPr>
              <a:t>motors</a:t>
            </a:r>
            <a:r>
              <a:rPr dirty="0" sz="1600" spc="54" b="1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323e48"/>
                </a:solidFill>
                <a:latin typeface="FTGFCJ+Arial-BoldMT"/>
                <a:cs typeface="FTGFCJ+Arial-BoldMT"/>
              </a:rPr>
              <a:t>allow</a:t>
            </a:r>
            <a:r>
              <a:rPr dirty="0" sz="1600" spc="52" b="1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323e48"/>
                </a:solidFill>
                <a:latin typeface="FTGFCJ+Arial-BoldMT"/>
                <a:cs typeface="FTGFCJ+Arial-BoldMT"/>
              </a:rPr>
              <a:t>a</a:t>
            </a:r>
            <a:r>
              <a:rPr dirty="0" sz="1600" spc="62" b="1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600" spc="10" b="1">
                <a:solidFill>
                  <a:srgbClr val="323e48"/>
                </a:solidFill>
                <a:latin typeface="FTGFCJ+Arial-BoldMT"/>
                <a:cs typeface="FTGFCJ+Arial-BoldMT"/>
              </a:rPr>
              <a:t>50</a:t>
            </a:r>
            <a:r>
              <a:rPr dirty="0" sz="1600" spc="52" b="1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600" spc="10" b="1">
                <a:solidFill>
                  <a:srgbClr val="323e48"/>
                </a:solidFill>
                <a:latin typeface="FTGFCJ+Arial-BoldMT"/>
                <a:cs typeface="FTGFCJ+Arial-BoldMT"/>
              </a:rPr>
              <a:t>MW</a:t>
            </a:r>
            <a:r>
              <a:rPr dirty="0" sz="1600" spc="51" b="1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323e48"/>
                </a:solidFill>
                <a:latin typeface="FTGFCJ+Arial-BoldMT"/>
                <a:cs typeface="FTGFCJ+Arial-BoldMT"/>
              </a:rPr>
              <a:t>data</a:t>
            </a:r>
            <a:r>
              <a:rPr dirty="0" sz="1600" spc="52" b="1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600" spc="10" b="1">
                <a:solidFill>
                  <a:srgbClr val="323e48"/>
                </a:solidFill>
                <a:latin typeface="FTGFCJ+Arial-BoldMT"/>
                <a:cs typeface="FTGFCJ+Arial-BoldMT"/>
              </a:rPr>
              <a:t>center</a:t>
            </a:r>
            <a:r>
              <a:rPr dirty="0" sz="1600" spc="52" b="1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600" spc="10" b="1">
                <a:solidFill>
                  <a:srgbClr val="323e48"/>
                </a:solidFill>
                <a:latin typeface="FTGFCJ+Arial-BoldMT"/>
                <a:cs typeface="FTGFCJ+Arial-BoldMT"/>
              </a:rPr>
              <a:t>to</a:t>
            </a:r>
            <a:r>
              <a:rPr dirty="0" sz="1600" spc="51" b="1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323e48"/>
                </a:solidFill>
                <a:latin typeface="FTGFCJ+Arial-BoldMT"/>
                <a:cs typeface="FTGFCJ+Arial-BoldMT"/>
              </a:rPr>
              <a:t>re-allocate</a:t>
            </a:r>
            <a:r>
              <a:rPr dirty="0" sz="1600" spc="52" b="1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323e48"/>
                </a:solidFill>
                <a:latin typeface="FTGFCJ+Arial-BoldMT"/>
                <a:cs typeface="FTGFCJ+Arial-BoldMT"/>
              </a:rPr>
              <a:t>power</a:t>
            </a:r>
            <a:r>
              <a:rPr dirty="0" sz="1600" spc="54" b="1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600" spc="10" b="1">
                <a:solidFill>
                  <a:srgbClr val="323e48"/>
                </a:solidFill>
                <a:latin typeface="FTGFCJ+Arial-BoldMT"/>
                <a:cs typeface="FTGFCJ+Arial-BoldMT"/>
              </a:rPr>
              <a:t>to</a:t>
            </a:r>
            <a:r>
              <a:rPr dirty="0" sz="1600" spc="51" b="1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323e48"/>
                </a:solidFill>
                <a:latin typeface="FTGFCJ+Arial-BoldMT"/>
                <a:cs typeface="FTGFCJ+Arial-BoldMT"/>
              </a:rPr>
              <a:t>IT</a:t>
            </a:r>
            <a:r>
              <a:rPr dirty="0" sz="1600" spc="52" b="1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323e48"/>
                </a:solidFill>
                <a:latin typeface="FTGFCJ+Arial-BoldMT"/>
                <a:cs typeface="FTGFCJ+Arial-BoldMT"/>
              </a:rPr>
              <a:t>equipment,</a:t>
            </a:r>
            <a:r>
              <a:rPr dirty="0" sz="1600" spc="52" b="1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323e48"/>
                </a:solidFill>
                <a:latin typeface="FTGFCJ+Arial-BoldMT"/>
                <a:cs typeface="FTGFCJ+Arial-BoldMT"/>
              </a:rPr>
              <a:t>increasing</a:t>
            </a:r>
            <a:r>
              <a:rPr dirty="0" sz="1600" spc="52" b="1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323e48"/>
                </a:solidFill>
                <a:latin typeface="FTGFCJ+Arial-BoldMT"/>
                <a:cs typeface="FTGFCJ+Arial-BoldMT"/>
              </a:rPr>
              <a:t>revenue</a:t>
            </a:r>
            <a:r>
              <a:rPr dirty="0" sz="1600" spc="54" b="1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323e48"/>
                </a:solidFill>
                <a:latin typeface="FTGFCJ+Arial-BoldMT"/>
                <a:cs typeface="FTGFCJ+Arial-BoldMT"/>
              </a:rPr>
              <a:t>by</a:t>
            </a:r>
            <a:r>
              <a:rPr dirty="0" sz="1600" spc="244" b="1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600" spc="10" b="1">
                <a:solidFill>
                  <a:srgbClr val="d7282f"/>
                </a:solidFill>
                <a:latin typeface="FTGFCJ+Arial-BoldMT"/>
                <a:cs typeface="FTGFCJ+Arial-BoldMT"/>
              </a:rPr>
              <a:t>9%</a:t>
            </a:r>
            <a:r>
              <a:rPr dirty="0" sz="1600" b="1">
                <a:solidFill>
                  <a:srgbClr val="323e48"/>
                </a:solidFill>
                <a:latin typeface="FTGFCJ+Arial-BoldMT"/>
                <a:cs typeface="FTGFCJ+Arial-BoldMT"/>
              </a:rPr>
              <a:t>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096415" y="1603612"/>
            <a:ext cx="2361167" cy="2934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333333"/>
                </a:solidFill>
                <a:latin typeface="FTGFCJ+Arial-BoldMT"/>
                <a:cs typeface="FTGFCJ+Arial-BoldMT"/>
              </a:rPr>
              <a:t>Standard</a:t>
            </a:r>
            <a:r>
              <a:rPr dirty="0" sz="1800" spc="47" b="1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333333"/>
                </a:solidFill>
                <a:latin typeface="FTGFCJ+Arial-BoldMT"/>
                <a:cs typeface="FTGFCJ+Arial-BoldMT"/>
              </a:rPr>
              <a:t>Nameplate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762203" y="1603612"/>
            <a:ext cx="2602112" cy="2934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333333"/>
                </a:solidFill>
                <a:latin typeface="FTGFCJ+Arial-BoldMT"/>
                <a:cs typeface="FTGFCJ+Arial-BoldMT"/>
              </a:rPr>
              <a:t>Right-sized</a:t>
            </a:r>
            <a:r>
              <a:rPr dirty="0" sz="1800" spc="47" b="1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333333"/>
                </a:solidFill>
                <a:latin typeface="FTGFCJ+Arial-BoldMT"/>
                <a:cs typeface="FTGFCJ+Arial-BoldMT"/>
              </a:rPr>
              <a:t>Nameplate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044821" y="2011796"/>
            <a:ext cx="2462325" cy="20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333333"/>
                </a:solidFill>
                <a:latin typeface="VHNHUV+ArialMT"/>
                <a:cs typeface="VHNHUV+ArialMT"/>
              </a:rPr>
              <a:t>10</a:t>
            </a:r>
            <a:r>
              <a:rPr dirty="0" sz="1200" spc="31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333333"/>
                </a:solidFill>
                <a:latin typeface="VHNHUV+ArialMT"/>
                <a:cs typeface="VHNHUV+ArialMT"/>
              </a:rPr>
              <a:t>HP</a:t>
            </a:r>
            <a:r>
              <a:rPr dirty="0" sz="1200" spc="31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333333"/>
                </a:solidFill>
                <a:latin typeface="VHNHUV+ArialMT"/>
                <a:cs typeface="VHNHUV+ArialMT"/>
              </a:rPr>
              <a:t>/</a:t>
            </a:r>
            <a:r>
              <a:rPr dirty="0" sz="1200" spc="31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333333"/>
                </a:solidFill>
                <a:latin typeface="VHNHUV+ArialMT"/>
                <a:cs typeface="VHNHUV+ArialMT"/>
              </a:rPr>
              <a:t>7.5</a:t>
            </a:r>
            <a:r>
              <a:rPr dirty="0" sz="1200" spc="33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333333"/>
                </a:solidFill>
                <a:latin typeface="VHNHUV+ArialMT"/>
                <a:cs typeface="VHNHUV+ArialMT"/>
              </a:rPr>
              <a:t>kW</a:t>
            </a:r>
            <a:r>
              <a:rPr dirty="0" sz="1200" spc="31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333333"/>
                </a:solidFill>
                <a:latin typeface="VHNHUV+ArialMT"/>
                <a:cs typeface="VHNHUV+ArialMT"/>
              </a:rPr>
              <a:t>/</a:t>
            </a:r>
            <a:r>
              <a:rPr dirty="0" sz="1200" spc="31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333333"/>
                </a:solidFill>
                <a:latin typeface="VHNHUV+ArialMT"/>
                <a:cs typeface="VHNHUV+ArialMT"/>
              </a:rPr>
              <a:t>1800</a:t>
            </a:r>
            <a:r>
              <a:rPr dirty="0" sz="1200" spc="31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333333"/>
                </a:solidFill>
                <a:latin typeface="VHNHUV+ArialMT"/>
                <a:cs typeface="VHNHUV+ArialMT"/>
              </a:rPr>
              <a:t>RPM</a:t>
            </a:r>
            <a:r>
              <a:rPr dirty="0" sz="1200" spc="33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333333"/>
                </a:solidFill>
                <a:latin typeface="VHNHUV+ArialMT"/>
                <a:cs typeface="VHNHUV+ArialMT"/>
              </a:rPr>
              <a:t>/</a:t>
            </a:r>
            <a:r>
              <a:rPr dirty="0" sz="1200" spc="31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333333"/>
                </a:solidFill>
                <a:latin typeface="VHNHUV+ArialMT"/>
                <a:cs typeface="VHNHUV+ArialMT"/>
              </a:rPr>
              <a:t>12</a:t>
            </a:r>
            <a:r>
              <a:rPr dirty="0" sz="1200" spc="31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333333"/>
                </a:solidFill>
                <a:latin typeface="VHNHUV+ArialMT"/>
                <a:cs typeface="VHNHUV+ArialMT"/>
              </a:rPr>
              <a:t>A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766965" y="2011796"/>
            <a:ext cx="2588969" cy="20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333333"/>
                </a:solidFill>
                <a:latin typeface="VHNHUV+ArialMT"/>
                <a:cs typeface="VHNHUV+ArialMT"/>
              </a:rPr>
              <a:t>5.9</a:t>
            </a:r>
            <a:r>
              <a:rPr dirty="0" sz="1200" spc="33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333333"/>
                </a:solidFill>
                <a:latin typeface="VHNHUV+ArialMT"/>
                <a:cs typeface="VHNHUV+ArialMT"/>
              </a:rPr>
              <a:t>HP</a:t>
            </a:r>
            <a:r>
              <a:rPr dirty="0" sz="1200" spc="364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333333"/>
                </a:solidFill>
                <a:latin typeface="VHNHUV+ArialMT"/>
                <a:cs typeface="VHNHUV+ArialMT"/>
              </a:rPr>
              <a:t>/</a:t>
            </a:r>
            <a:r>
              <a:rPr dirty="0" sz="1200" spc="31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333333"/>
                </a:solidFill>
                <a:latin typeface="VHNHUV+ArialMT"/>
                <a:cs typeface="VHNHUV+ArialMT"/>
              </a:rPr>
              <a:t>4.4</a:t>
            </a:r>
            <a:r>
              <a:rPr dirty="0" sz="1200" spc="33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333333"/>
                </a:solidFill>
                <a:latin typeface="VHNHUV+ArialMT"/>
                <a:cs typeface="VHNHUV+ArialMT"/>
              </a:rPr>
              <a:t>kW</a:t>
            </a:r>
            <a:r>
              <a:rPr dirty="0" sz="1200" spc="31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333333"/>
                </a:solidFill>
                <a:latin typeface="VHNHUV+ArialMT"/>
                <a:cs typeface="VHNHUV+ArialMT"/>
              </a:rPr>
              <a:t>/</a:t>
            </a:r>
            <a:r>
              <a:rPr dirty="0" sz="1200" spc="31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333333"/>
                </a:solidFill>
                <a:latin typeface="VHNHUV+ArialMT"/>
                <a:cs typeface="VHNHUV+ArialMT"/>
              </a:rPr>
              <a:t>1225</a:t>
            </a:r>
            <a:r>
              <a:rPr dirty="0" sz="1200" spc="31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333333"/>
                </a:solidFill>
                <a:latin typeface="VHNHUV+ArialMT"/>
                <a:cs typeface="VHNHUV+ArialMT"/>
              </a:rPr>
              <a:t>RPM</a:t>
            </a:r>
            <a:r>
              <a:rPr dirty="0" sz="1200" spc="33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333333"/>
                </a:solidFill>
                <a:latin typeface="VHNHUV+ArialMT"/>
                <a:cs typeface="VHNHUV+ArialMT"/>
              </a:rPr>
              <a:t>/</a:t>
            </a:r>
            <a:r>
              <a:rPr dirty="0" sz="1200" spc="31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333333"/>
                </a:solidFill>
                <a:latin typeface="VHNHUV+ArialMT"/>
                <a:cs typeface="VHNHUV+ArialMT"/>
              </a:rPr>
              <a:t>7.1</a:t>
            </a:r>
            <a:r>
              <a:rPr dirty="0" sz="1200" spc="33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333333"/>
                </a:solidFill>
                <a:latin typeface="VHNHUV+ArialMT"/>
                <a:cs typeface="VHNHUV+ArialMT"/>
              </a:rPr>
              <a:t>A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471191" y="2435098"/>
            <a:ext cx="1243240" cy="22254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52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 b="1">
                <a:solidFill>
                  <a:srgbClr val="333333"/>
                </a:solidFill>
                <a:latin typeface="FTGFCJ+Arial-BoldMT"/>
                <a:cs typeface="FTGFCJ+Arial-BoldMT"/>
              </a:rPr>
              <a:t>50</a:t>
            </a:r>
            <a:r>
              <a:rPr dirty="0" sz="1300" spc="34" b="1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300" b="1">
                <a:solidFill>
                  <a:srgbClr val="333333"/>
                </a:solidFill>
                <a:latin typeface="FTGFCJ+Arial-BoldMT"/>
                <a:cs typeface="FTGFCJ+Arial-BoldMT"/>
              </a:rPr>
              <a:t>MW</a:t>
            </a:r>
            <a:r>
              <a:rPr dirty="0" sz="1300" spc="34" b="1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300" b="1">
                <a:solidFill>
                  <a:srgbClr val="333333"/>
                </a:solidFill>
                <a:latin typeface="FTGFCJ+Arial-BoldMT"/>
                <a:cs typeface="FTGFCJ+Arial-BoldMT"/>
              </a:rPr>
              <a:t>facility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7257629" y="2435098"/>
            <a:ext cx="1243241" cy="22254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52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 b="1">
                <a:solidFill>
                  <a:srgbClr val="333333"/>
                </a:solidFill>
                <a:latin typeface="FTGFCJ+Arial-BoldMT"/>
                <a:cs typeface="FTGFCJ+Arial-BoldMT"/>
              </a:rPr>
              <a:t>50</a:t>
            </a:r>
            <a:r>
              <a:rPr dirty="0" sz="1300" spc="34" b="1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300" b="1">
                <a:solidFill>
                  <a:srgbClr val="333333"/>
                </a:solidFill>
                <a:latin typeface="FTGFCJ+Arial-BoldMT"/>
                <a:cs typeface="FTGFCJ+Arial-BoldMT"/>
              </a:rPr>
              <a:t>MW</a:t>
            </a:r>
            <a:r>
              <a:rPr dirty="0" sz="1300" spc="34" b="1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300" b="1">
                <a:solidFill>
                  <a:srgbClr val="333333"/>
                </a:solidFill>
                <a:latin typeface="FTGFCJ+Arial-BoldMT"/>
                <a:cs typeface="FTGFCJ+Arial-BoldMT"/>
              </a:rPr>
              <a:t>facility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568541" y="2784222"/>
            <a:ext cx="1060369" cy="40034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46843" marR="0">
              <a:lnSpc>
                <a:spcPts val="1452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 b="1">
                <a:solidFill>
                  <a:srgbClr val="ffffff"/>
                </a:solidFill>
                <a:latin typeface="FTGFCJ+Arial-BoldMT"/>
                <a:cs typeface="FTGFCJ+Arial-BoldMT"/>
              </a:rPr>
              <a:t>Cooling</a:t>
            </a:r>
          </a:p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 b="1">
                <a:solidFill>
                  <a:srgbClr val="ffffff"/>
                </a:solidFill>
                <a:latin typeface="FTGFCJ+Arial-BoldMT"/>
                <a:cs typeface="FTGFCJ+Arial-BoldMT"/>
              </a:rPr>
              <a:t>Equipment: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7354979" y="2784222"/>
            <a:ext cx="1060369" cy="40034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46843" marR="0">
              <a:lnSpc>
                <a:spcPts val="1452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 b="1">
                <a:solidFill>
                  <a:srgbClr val="ffffff"/>
                </a:solidFill>
                <a:latin typeface="FTGFCJ+Arial-BoldMT"/>
                <a:cs typeface="FTGFCJ+Arial-BoldMT"/>
              </a:rPr>
              <a:t>Cooling</a:t>
            </a:r>
          </a:p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 b="1">
                <a:solidFill>
                  <a:srgbClr val="ffffff"/>
                </a:solidFill>
                <a:latin typeface="FTGFCJ+Arial-BoldMT"/>
                <a:cs typeface="FTGFCJ+Arial-BoldMT"/>
              </a:rPr>
              <a:t>Equipment: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667759" y="3216022"/>
            <a:ext cx="862822" cy="22254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52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ffffff"/>
                </a:solidFill>
                <a:latin typeface="VHNHUV+ArialMT"/>
                <a:cs typeface="VHNHUV+ArialMT"/>
              </a:rPr>
              <a:t>7.5</a:t>
            </a:r>
            <a:r>
              <a:rPr dirty="0" sz="1300" spc="36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ffffff"/>
                </a:solidFill>
                <a:latin typeface="VHNHUV+ArialMT"/>
                <a:cs typeface="VHNHUV+ArialMT"/>
              </a:rPr>
              <a:t>MW</a:t>
            </a:r>
            <a:r>
              <a:rPr dirty="0" sz="1300" spc="3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ffffff"/>
                </a:solidFill>
                <a:latin typeface="VHNHUV+ArialMT"/>
                <a:cs typeface="VHNHUV+ArialMT"/>
              </a:rPr>
              <a:t>=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7454198" y="3216022"/>
            <a:ext cx="862822" cy="22254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52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ffffff"/>
                </a:solidFill>
                <a:latin typeface="VHNHUV+ArialMT"/>
                <a:cs typeface="VHNHUV+ArialMT"/>
              </a:rPr>
              <a:t>5.4</a:t>
            </a:r>
            <a:r>
              <a:rPr dirty="0" sz="1300" spc="36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ffffff"/>
                </a:solidFill>
                <a:latin typeface="VHNHUV+ArialMT"/>
                <a:cs typeface="VHNHUV+ArialMT"/>
              </a:rPr>
              <a:t>MW</a:t>
            </a:r>
            <a:r>
              <a:rPr dirty="0" sz="1300" spc="3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ffffff"/>
                </a:solidFill>
                <a:latin typeface="VHNHUV+ArialMT"/>
                <a:cs typeface="VHNHUV+ArialMT"/>
              </a:rPr>
              <a:t>=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3274927" y="3265092"/>
            <a:ext cx="2247986" cy="83274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02419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ffffff"/>
                </a:solidFill>
                <a:latin typeface="FTGFCJ+Arial-BoldMT"/>
                <a:cs typeface="FTGFCJ+Arial-BoldMT"/>
              </a:rPr>
              <a:t>Power</a:t>
            </a:r>
            <a:r>
              <a:rPr dirty="0" sz="1400" spc="38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ffffff"/>
                </a:solidFill>
                <a:latin typeface="FTGFCJ+Arial-BoldMT"/>
                <a:cs typeface="FTGFCJ+Arial-BoldMT"/>
              </a:rPr>
              <a:t>Allocation:</a:t>
            </a:r>
          </a:p>
          <a:p>
            <a:pPr marL="0" marR="0">
              <a:lnSpc>
                <a:spcPts val="1452"/>
              </a:lnSpc>
              <a:spcBef>
                <a:spcPts val="850"/>
              </a:spcBef>
              <a:spcAft>
                <a:spcPts val="0"/>
              </a:spcAft>
            </a:pPr>
            <a:r>
              <a:rPr dirty="0" sz="1300">
                <a:solidFill>
                  <a:srgbClr val="ffffff"/>
                </a:solidFill>
                <a:latin typeface="VHNHUV+ArialMT"/>
                <a:cs typeface="VHNHUV+ArialMT"/>
              </a:rPr>
              <a:t>7.5</a:t>
            </a:r>
            <a:r>
              <a:rPr dirty="0" sz="1300" spc="36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ffffff"/>
                </a:solidFill>
                <a:latin typeface="VHNHUV+ArialMT"/>
                <a:cs typeface="VHNHUV+ArialMT"/>
              </a:rPr>
              <a:t>MW</a:t>
            </a:r>
            <a:r>
              <a:rPr dirty="0" sz="1300" spc="3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ffffff"/>
                </a:solidFill>
                <a:latin typeface="VHNHUV+ArialMT"/>
                <a:cs typeface="VHNHUV+ArialMT"/>
              </a:rPr>
              <a:t>=</a:t>
            </a:r>
            <a:r>
              <a:rPr dirty="0" sz="1300" spc="3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ffffff"/>
                </a:solidFill>
                <a:latin typeface="VHNHUV+ArialMT"/>
                <a:cs typeface="VHNHUV+ArialMT"/>
              </a:rPr>
              <a:t>cooling</a:t>
            </a:r>
            <a:r>
              <a:rPr dirty="0" sz="1300" spc="3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ffffff"/>
                </a:solidFill>
                <a:latin typeface="VHNHUV+ArialMT"/>
                <a:cs typeface="VHNHUV+ArialMT"/>
              </a:rPr>
              <a:t>equipment</a:t>
            </a:r>
          </a:p>
          <a:p>
            <a:pPr marL="202406" marR="0">
              <a:lnSpc>
                <a:spcPts val="1452"/>
              </a:lnSpc>
              <a:spcBef>
                <a:spcPts val="887"/>
              </a:spcBef>
              <a:spcAft>
                <a:spcPts val="0"/>
              </a:spcAft>
            </a:pPr>
            <a:r>
              <a:rPr dirty="0" sz="1300">
                <a:solidFill>
                  <a:srgbClr val="ffffff"/>
                </a:solidFill>
                <a:latin typeface="VHNHUV+ArialMT"/>
                <a:cs typeface="VHNHUV+ArialMT"/>
              </a:rPr>
              <a:t>30</a:t>
            </a:r>
            <a:r>
              <a:rPr dirty="0" sz="1300" spc="3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ffffff"/>
                </a:solidFill>
                <a:latin typeface="VHNHUV+ArialMT"/>
                <a:cs typeface="VHNHUV+ArialMT"/>
              </a:rPr>
              <a:t>MW</a:t>
            </a:r>
            <a:r>
              <a:rPr dirty="0" sz="1300" spc="3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ffffff"/>
                </a:solidFill>
                <a:latin typeface="VHNHUV+ArialMT"/>
                <a:cs typeface="VHNHUV+ArialMT"/>
              </a:rPr>
              <a:t>=</a:t>
            </a:r>
            <a:r>
              <a:rPr dirty="0" sz="1300" spc="3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ffffff"/>
                </a:solidFill>
                <a:latin typeface="VHNHUV+ArialMT"/>
                <a:cs typeface="VHNHUV+ArialMT"/>
              </a:rPr>
              <a:t>IT</a:t>
            </a:r>
            <a:r>
              <a:rPr dirty="0" sz="1300" spc="3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ffffff"/>
                </a:solidFill>
                <a:latin typeface="VHNHUV+ArialMT"/>
                <a:cs typeface="VHNHUV+ArialMT"/>
              </a:rPr>
              <a:t>Equipment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9061365" y="3265092"/>
            <a:ext cx="2247986" cy="83274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02418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ffffff"/>
                </a:solidFill>
                <a:latin typeface="FTGFCJ+Arial-BoldMT"/>
                <a:cs typeface="FTGFCJ+Arial-BoldMT"/>
              </a:rPr>
              <a:t>Power</a:t>
            </a:r>
            <a:r>
              <a:rPr dirty="0" sz="1400" spc="38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ffffff"/>
                </a:solidFill>
                <a:latin typeface="FTGFCJ+Arial-BoldMT"/>
                <a:cs typeface="FTGFCJ+Arial-BoldMT"/>
              </a:rPr>
              <a:t>Allocation:</a:t>
            </a:r>
          </a:p>
          <a:p>
            <a:pPr marL="0" marR="0">
              <a:lnSpc>
                <a:spcPts val="1452"/>
              </a:lnSpc>
              <a:spcBef>
                <a:spcPts val="850"/>
              </a:spcBef>
              <a:spcAft>
                <a:spcPts val="0"/>
              </a:spcAft>
            </a:pPr>
            <a:r>
              <a:rPr dirty="0" sz="1300">
                <a:solidFill>
                  <a:srgbClr val="ffffff"/>
                </a:solidFill>
                <a:latin typeface="VHNHUV+ArialMT"/>
                <a:cs typeface="VHNHUV+ArialMT"/>
              </a:rPr>
              <a:t>5.4</a:t>
            </a:r>
            <a:r>
              <a:rPr dirty="0" sz="1300" spc="36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ffffff"/>
                </a:solidFill>
                <a:latin typeface="VHNHUV+ArialMT"/>
                <a:cs typeface="VHNHUV+ArialMT"/>
              </a:rPr>
              <a:t>MW</a:t>
            </a:r>
            <a:r>
              <a:rPr dirty="0" sz="1300" spc="3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ffffff"/>
                </a:solidFill>
                <a:latin typeface="VHNHUV+ArialMT"/>
                <a:cs typeface="VHNHUV+ArialMT"/>
              </a:rPr>
              <a:t>=</a:t>
            </a:r>
            <a:r>
              <a:rPr dirty="0" sz="1300" spc="3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ffffff"/>
                </a:solidFill>
                <a:latin typeface="VHNHUV+ArialMT"/>
                <a:cs typeface="VHNHUV+ArialMT"/>
              </a:rPr>
              <a:t>cooling</a:t>
            </a:r>
            <a:r>
              <a:rPr dirty="0" sz="1300" spc="3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ffffff"/>
                </a:solidFill>
                <a:latin typeface="VHNHUV+ArialMT"/>
                <a:cs typeface="VHNHUV+ArialMT"/>
              </a:rPr>
              <a:t>equipment</a:t>
            </a:r>
          </a:p>
          <a:p>
            <a:pPr marL="202406" marR="0">
              <a:lnSpc>
                <a:spcPts val="1452"/>
              </a:lnSpc>
              <a:spcBef>
                <a:spcPts val="887"/>
              </a:spcBef>
              <a:spcAft>
                <a:spcPts val="0"/>
              </a:spcAft>
            </a:pPr>
            <a:r>
              <a:rPr dirty="0" sz="1300">
                <a:solidFill>
                  <a:srgbClr val="ffffff"/>
                </a:solidFill>
                <a:latin typeface="VHNHUV+ArialMT"/>
                <a:cs typeface="VHNHUV+ArialMT"/>
              </a:rPr>
              <a:t>32</a:t>
            </a:r>
            <a:r>
              <a:rPr dirty="0" sz="1300" spc="3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ffffff"/>
                </a:solidFill>
                <a:latin typeface="VHNHUV+ArialMT"/>
                <a:cs typeface="VHNHUV+ArialMT"/>
              </a:rPr>
              <a:t>MW</a:t>
            </a:r>
            <a:r>
              <a:rPr dirty="0" sz="1300" spc="3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ffffff"/>
                </a:solidFill>
                <a:latin typeface="VHNHUV+ArialMT"/>
                <a:cs typeface="VHNHUV+ArialMT"/>
              </a:rPr>
              <a:t>=</a:t>
            </a:r>
            <a:r>
              <a:rPr dirty="0" sz="1300" spc="3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ffffff"/>
                </a:solidFill>
                <a:latin typeface="VHNHUV+ArialMT"/>
                <a:cs typeface="VHNHUV+ArialMT"/>
              </a:rPr>
              <a:t>IT</a:t>
            </a:r>
            <a:r>
              <a:rPr dirty="0" sz="1300" spc="3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ffffff"/>
                </a:solidFill>
                <a:latin typeface="VHNHUV+ArialMT"/>
                <a:cs typeface="VHNHUV+ArialMT"/>
              </a:rPr>
              <a:t>Equipment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494722" y="3470022"/>
            <a:ext cx="1207030" cy="40034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52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ffffff"/>
                </a:solidFill>
                <a:latin typeface="VHNHUV+ArialMT"/>
                <a:cs typeface="VHNHUV+ArialMT"/>
              </a:rPr>
              <a:t>1,00</a:t>
            </a:r>
            <a:r>
              <a:rPr dirty="0" sz="1300" spc="3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ffffff"/>
                </a:solidFill>
                <a:latin typeface="VHNHUV+ArialMT"/>
                <a:cs typeface="VHNHUV+ArialMT"/>
              </a:rPr>
              <a:t>motors</a:t>
            </a:r>
            <a:r>
              <a:rPr dirty="0" sz="1300" spc="3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ffffff"/>
                </a:solidFill>
                <a:latin typeface="VHNHUV+ArialMT"/>
                <a:cs typeface="VHNHUV+ArialMT"/>
              </a:rPr>
              <a:t>at</a:t>
            </a:r>
          </a:p>
          <a:p>
            <a:pPr marL="272256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ffffff"/>
                </a:solidFill>
                <a:latin typeface="VHNHUV+ArialMT"/>
                <a:cs typeface="VHNHUV+ArialMT"/>
              </a:rPr>
              <a:t>7.5</a:t>
            </a:r>
            <a:r>
              <a:rPr dirty="0" sz="1300" spc="36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ffffff"/>
                </a:solidFill>
                <a:latin typeface="VHNHUV+ArialMT"/>
                <a:cs typeface="VHNHUV+ArialMT"/>
              </a:rPr>
              <a:t>kW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7203373" y="3470022"/>
            <a:ext cx="1363050" cy="40034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52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ffffff"/>
                </a:solidFill>
                <a:latin typeface="VHNHUV+ArialMT"/>
                <a:cs typeface="VHNHUV+ArialMT"/>
              </a:rPr>
              <a:t>1,200*</a:t>
            </a:r>
            <a:r>
              <a:rPr dirty="0" sz="1300" spc="3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ffffff"/>
                </a:solidFill>
                <a:latin typeface="VHNHUV+ArialMT"/>
                <a:cs typeface="VHNHUV+ArialMT"/>
              </a:rPr>
              <a:t>motors</a:t>
            </a:r>
            <a:r>
              <a:rPr dirty="0" sz="1300" spc="3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ffffff"/>
                </a:solidFill>
                <a:latin typeface="VHNHUV+ArialMT"/>
                <a:cs typeface="VHNHUV+ArialMT"/>
              </a:rPr>
              <a:t>at</a:t>
            </a:r>
          </a:p>
          <a:p>
            <a:pPr marL="350043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ffffff"/>
                </a:solidFill>
                <a:latin typeface="VHNHUV+ArialMT"/>
                <a:cs typeface="VHNHUV+ArialMT"/>
              </a:rPr>
              <a:t>4.4</a:t>
            </a:r>
            <a:r>
              <a:rPr dirty="0" sz="1300" spc="36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ffffff"/>
                </a:solidFill>
                <a:latin typeface="VHNHUV+ArialMT"/>
                <a:cs typeface="VHNHUV+ArialMT"/>
              </a:rPr>
              <a:t>kW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1498534" y="4350810"/>
            <a:ext cx="1251637" cy="22254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52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 b="1">
                <a:solidFill>
                  <a:srgbClr val="ffffff"/>
                </a:solidFill>
                <a:latin typeface="FTGFCJ+Arial-BoldMT"/>
                <a:cs typeface="FTGFCJ+Arial-BoldMT"/>
              </a:rPr>
              <a:t>IT</a:t>
            </a:r>
            <a:r>
              <a:rPr dirty="0" sz="1300" spc="34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300" b="1">
                <a:solidFill>
                  <a:srgbClr val="ffffff"/>
                </a:solidFill>
                <a:latin typeface="FTGFCJ+Arial-BoldMT"/>
                <a:cs typeface="FTGFCJ+Arial-BoldMT"/>
              </a:rPr>
              <a:t>Equipment: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7284973" y="4350810"/>
            <a:ext cx="1251637" cy="22254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52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 b="1">
                <a:solidFill>
                  <a:srgbClr val="ffffff"/>
                </a:solidFill>
                <a:latin typeface="FTGFCJ+Arial-BoldMT"/>
                <a:cs typeface="FTGFCJ+Arial-BoldMT"/>
              </a:rPr>
              <a:t>IT</a:t>
            </a:r>
            <a:r>
              <a:rPr dirty="0" sz="1300" spc="34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300" b="1">
                <a:solidFill>
                  <a:srgbClr val="ffffff"/>
                </a:solidFill>
                <a:latin typeface="FTGFCJ+Arial-BoldMT"/>
                <a:cs typeface="FTGFCJ+Arial-BoldMT"/>
              </a:rPr>
              <a:t>Equipment: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3895640" y="4469645"/>
            <a:ext cx="1009789" cy="22254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52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ffffff"/>
                </a:solidFill>
                <a:latin typeface="VHNHUV+ArialMT"/>
                <a:cs typeface="VHNHUV+ArialMT"/>
              </a:rPr>
              <a:t>12.5</a:t>
            </a:r>
            <a:r>
              <a:rPr dirty="0" sz="1300" spc="3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ffffff"/>
                </a:solidFill>
                <a:latin typeface="VHNHUV+ArialMT"/>
                <a:cs typeface="VHNHUV+ArialMT"/>
              </a:rPr>
              <a:t>=</a:t>
            </a:r>
            <a:r>
              <a:rPr dirty="0" sz="1300" spc="3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ffffff"/>
                </a:solidFill>
                <a:latin typeface="VHNHUV+ArialMT"/>
                <a:cs typeface="VHNHUV+ArialMT"/>
              </a:rPr>
              <a:t>fixed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9704792" y="4469645"/>
            <a:ext cx="1009789" cy="22254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52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ffffff"/>
                </a:solidFill>
                <a:latin typeface="VHNHUV+ArialMT"/>
                <a:cs typeface="VHNHUV+ArialMT"/>
              </a:rPr>
              <a:t>12.5</a:t>
            </a:r>
            <a:r>
              <a:rPr dirty="0" sz="1300" spc="3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ffffff"/>
                </a:solidFill>
                <a:latin typeface="VHNHUV+ArialMT"/>
                <a:cs typeface="VHNHUV+ArialMT"/>
              </a:rPr>
              <a:t>=</a:t>
            </a:r>
            <a:r>
              <a:rPr dirty="0" sz="1300" spc="3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ffffff"/>
                </a:solidFill>
                <a:latin typeface="VHNHUV+ArialMT"/>
                <a:cs typeface="VHNHUV+ArialMT"/>
              </a:rPr>
              <a:t>fixed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1789047" y="4579410"/>
            <a:ext cx="675081" cy="22254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52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ffffff"/>
                </a:solidFill>
                <a:latin typeface="VHNHUV+ArialMT"/>
                <a:cs typeface="VHNHUV+ArialMT"/>
              </a:rPr>
              <a:t>30</a:t>
            </a:r>
            <a:r>
              <a:rPr dirty="0" sz="1300" spc="3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ffffff"/>
                </a:solidFill>
                <a:latin typeface="VHNHUV+ArialMT"/>
                <a:cs typeface="VHNHUV+ArialMT"/>
              </a:rPr>
              <a:t>MW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7575485" y="4579410"/>
            <a:ext cx="675081" cy="22254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52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ffffff"/>
                </a:solidFill>
                <a:latin typeface="VHNHUV+ArialMT"/>
                <a:cs typeface="VHNHUV+ArialMT"/>
              </a:rPr>
              <a:t>32</a:t>
            </a:r>
            <a:r>
              <a:rPr dirty="0" sz="1300" spc="3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ffffff"/>
                </a:solidFill>
                <a:latin typeface="VHNHUV+ArialMT"/>
                <a:cs typeface="VHNHUV+ArialMT"/>
              </a:rPr>
              <a:t>MW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1485591" y="5538806"/>
            <a:ext cx="2137714" cy="5135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333333"/>
                </a:solidFill>
                <a:latin typeface="VHNHUV+ArialMT"/>
                <a:cs typeface="VHNHUV+ArialMT"/>
              </a:rPr>
              <a:t>Servers:</a:t>
            </a:r>
            <a:r>
              <a:rPr dirty="0" sz="1400" spc="37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333333"/>
                </a:solidFill>
                <a:latin typeface="VHNHUV+ArialMT"/>
                <a:cs typeface="VHNHUV+ArialMT"/>
              </a:rPr>
              <a:t>105,000</a:t>
            </a:r>
            <a:r>
              <a:rPr dirty="0" sz="1400" spc="37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333333"/>
                </a:solidFill>
                <a:latin typeface="VHNHUV+ArialMT"/>
                <a:cs typeface="VHNHUV+ArialMT"/>
              </a:rPr>
              <a:t>servers</a:t>
            </a:r>
          </a:p>
          <a:p>
            <a:pPr marL="112712" marR="0">
              <a:lnSpc>
                <a:spcPts val="1564"/>
              </a:lnSpc>
              <a:spcBef>
                <a:spcPts val="565"/>
              </a:spcBef>
              <a:spcAft>
                <a:spcPts val="0"/>
              </a:spcAft>
            </a:pPr>
            <a:r>
              <a:rPr dirty="0" sz="1400">
                <a:solidFill>
                  <a:srgbClr val="333333"/>
                </a:solidFill>
                <a:latin typeface="VHNHUV+ArialMT"/>
                <a:cs typeface="VHNHUV+ArialMT"/>
              </a:rPr>
              <a:t>Revenue:</a:t>
            </a:r>
            <a:r>
              <a:rPr dirty="0" sz="1400" spc="37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333333"/>
                </a:solidFill>
                <a:latin typeface="VHNHUV+ArialMT"/>
                <a:cs typeface="VHNHUV+ArialMT"/>
              </a:rPr>
              <a:t>$100</a:t>
            </a:r>
            <a:r>
              <a:rPr dirty="0" sz="1400" spc="37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333333"/>
                </a:solidFill>
                <a:latin typeface="VHNHUV+ArialMT"/>
                <a:cs typeface="VHNHUV+ArialMT"/>
              </a:rPr>
              <a:t>million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7226134" y="5538806"/>
            <a:ext cx="2237309" cy="5135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ffffff"/>
                </a:solidFill>
                <a:latin typeface="FTGFCJ+Arial-BoldMT"/>
                <a:cs typeface="FTGFCJ+Arial-BoldMT"/>
              </a:rPr>
              <a:t>Servers:</a:t>
            </a:r>
            <a:r>
              <a:rPr dirty="0" sz="1400" spc="37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ffffff"/>
                </a:solidFill>
                <a:latin typeface="FTGFCJ+Arial-BoldMT"/>
                <a:cs typeface="FTGFCJ+Arial-BoldMT"/>
              </a:rPr>
              <a:t>114,000</a:t>
            </a:r>
            <a:r>
              <a:rPr dirty="0" sz="1400" spc="37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ffffff"/>
                </a:solidFill>
                <a:latin typeface="FTGFCJ+Arial-BoldMT"/>
                <a:cs typeface="FTGFCJ+Arial-BoldMT"/>
              </a:rPr>
              <a:t>servers</a:t>
            </a:r>
          </a:p>
          <a:p>
            <a:pPr marL="105426" marR="0">
              <a:lnSpc>
                <a:spcPts val="1564"/>
              </a:lnSpc>
              <a:spcBef>
                <a:spcPts val="565"/>
              </a:spcBef>
              <a:spcAft>
                <a:spcPts val="0"/>
              </a:spcAft>
            </a:pPr>
            <a:r>
              <a:rPr dirty="0" sz="1400" b="1">
                <a:solidFill>
                  <a:srgbClr val="ffffff"/>
                </a:solidFill>
                <a:latin typeface="FTGFCJ+Arial-BoldMT"/>
                <a:cs typeface="FTGFCJ+Arial-BoldMT"/>
              </a:rPr>
              <a:t>Revenue:</a:t>
            </a:r>
            <a:r>
              <a:rPr dirty="0" sz="1400" spc="37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ffffff"/>
                </a:solidFill>
                <a:latin typeface="FTGFCJ+Arial-BoldMT"/>
                <a:cs typeface="FTGFCJ+Arial-BoldMT"/>
              </a:rPr>
              <a:t>$109</a:t>
            </a:r>
            <a:r>
              <a:rPr dirty="0" sz="1400" spc="37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ffffff"/>
                </a:solidFill>
                <a:latin typeface="FTGFCJ+Arial-BoldMT"/>
                <a:cs typeface="FTGFCJ+Arial-BoldMT"/>
              </a:rPr>
              <a:t>million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9875511" y="5562732"/>
            <a:ext cx="1708052" cy="45412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 b="1">
                <a:solidFill>
                  <a:srgbClr val="d7282f"/>
                </a:solidFill>
                <a:latin typeface="FTGFCJ+Arial-BoldMT"/>
                <a:cs typeface="FTGFCJ+Arial-BoldMT"/>
              </a:rPr>
              <a:t>9%</a:t>
            </a:r>
            <a:r>
              <a:rPr dirty="0" sz="1500" spc="40" b="1">
                <a:solidFill>
                  <a:srgbClr val="d7282f"/>
                </a:solidFill>
                <a:latin typeface="Times New Roman"/>
                <a:cs typeface="Times New Roman"/>
              </a:rPr>
              <a:t> </a:t>
            </a:r>
            <a:r>
              <a:rPr dirty="0" sz="1500" b="1">
                <a:solidFill>
                  <a:srgbClr val="d7282f"/>
                </a:solidFill>
                <a:latin typeface="FTGFCJ+Arial-BoldMT"/>
                <a:cs typeface="FTGFCJ+Arial-BoldMT"/>
              </a:rPr>
              <a:t>annual</a:t>
            </a:r>
          </a:p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 b="1">
                <a:solidFill>
                  <a:srgbClr val="d7282f"/>
                </a:solidFill>
                <a:latin typeface="FTGFCJ+Arial-BoldMT"/>
                <a:cs typeface="FTGFCJ+Arial-BoldMT"/>
              </a:rPr>
              <a:t>revenue</a:t>
            </a:r>
            <a:r>
              <a:rPr dirty="0" sz="1500" spc="40" b="1">
                <a:solidFill>
                  <a:srgbClr val="d7282f"/>
                </a:solidFill>
                <a:latin typeface="Times New Roman"/>
                <a:cs typeface="Times New Roman"/>
              </a:rPr>
              <a:t> </a:t>
            </a:r>
            <a:r>
              <a:rPr dirty="0" sz="1500" b="1">
                <a:solidFill>
                  <a:srgbClr val="d7282f"/>
                </a:solidFill>
                <a:latin typeface="FTGFCJ+Arial-BoldMT"/>
                <a:cs typeface="FTGFCJ+Arial-BoldMT"/>
              </a:rPr>
              <a:t>increase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2748354" y="6554247"/>
            <a:ext cx="8881427" cy="1852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58"/>
              </a:lnSpc>
              <a:spcBef>
                <a:spcPts val="0"/>
              </a:spcBef>
              <a:spcAft>
                <a:spcPts val="0"/>
              </a:spcAft>
            </a:pPr>
            <a:r>
              <a:rPr dirty="0" sz="500">
                <a:solidFill>
                  <a:srgbClr val="808080"/>
                </a:solidFill>
                <a:latin typeface="VHNHUV+ArialMT"/>
                <a:cs typeface="VHNHUV+ArialMT"/>
              </a:rPr>
              <a:t>Assumptions:</a:t>
            </a:r>
            <a:r>
              <a:rPr dirty="0" sz="500" spc="12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dirty="0" sz="500">
                <a:solidFill>
                  <a:srgbClr val="808080"/>
                </a:solidFill>
                <a:latin typeface="VHNHUV+ArialMT"/>
                <a:cs typeface="VHNHUV+ArialMT"/>
              </a:rPr>
              <a:t>These</a:t>
            </a:r>
            <a:r>
              <a:rPr dirty="0" sz="500" spc="14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dirty="0" sz="500">
                <a:solidFill>
                  <a:srgbClr val="808080"/>
                </a:solidFill>
                <a:latin typeface="VHNHUV+ArialMT"/>
                <a:cs typeface="VHNHUV+ArialMT"/>
              </a:rPr>
              <a:t>numbers</a:t>
            </a:r>
            <a:r>
              <a:rPr dirty="0" sz="500" spc="14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dirty="0" sz="500">
                <a:solidFill>
                  <a:srgbClr val="808080"/>
                </a:solidFill>
                <a:latin typeface="VHNHUV+ArialMT"/>
                <a:cs typeface="VHNHUV+ArialMT"/>
              </a:rPr>
              <a:t>are</a:t>
            </a:r>
            <a:r>
              <a:rPr dirty="0" sz="500" spc="12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dirty="0" sz="500">
                <a:solidFill>
                  <a:srgbClr val="808080"/>
                </a:solidFill>
                <a:latin typeface="VHNHUV+ArialMT"/>
                <a:cs typeface="VHNHUV+ArialMT"/>
              </a:rPr>
              <a:t>rounded</a:t>
            </a:r>
            <a:r>
              <a:rPr dirty="0" sz="500" spc="12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dirty="0" sz="500">
                <a:solidFill>
                  <a:srgbClr val="808080"/>
                </a:solidFill>
                <a:latin typeface="VHNHUV+ArialMT"/>
                <a:cs typeface="VHNHUV+ArialMT"/>
              </a:rPr>
              <a:t>for</a:t>
            </a:r>
            <a:r>
              <a:rPr dirty="0" sz="500" spc="14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dirty="0" sz="500">
                <a:solidFill>
                  <a:srgbClr val="808080"/>
                </a:solidFill>
                <a:latin typeface="VHNHUV+ArialMT"/>
                <a:cs typeface="VHNHUV+ArialMT"/>
              </a:rPr>
              <a:t>simplicity</a:t>
            </a:r>
            <a:r>
              <a:rPr dirty="0" sz="500" spc="14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dirty="0" sz="500">
                <a:solidFill>
                  <a:srgbClr val="808080"/>
                </a:solidFill>
                <a:latin typeface="VHNHUV+ArialMT"/>
                <a:cs typeface="VHNHUV+ArialMT"/>
              </a:rPr>
              <a:t>and</a:t>
            </a:r>
            <a:r>
              <a:rPr dirty="0" sz="500" spc="12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dirty="0" sz="500">
                <a:solidFill>
                  <a:srgbClr val="808080"/>
                </a:solidFill>
                <a:latin typeface="VHNHUV+ArialMT"/>
                <a:cs typeface="VHNHUV+ArialMT"/>
              </a:rPr>
              <a:t>are</a:t>
            </a:r>
            <a:r>
              <a:rPr dirty="0" sz="500" spc="12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dirty="0" sz="500">
                <a:solidFill>
                  <a:srgbClr val="808080"/>
                </a:solidFill>
                <a:latin typeface="VHNHUV+ArialMT"/>
                <a:cs typeface="VHNHUV+ArialMT"/>
              </a:rPr>
              <a:t>not</a:t>
            </a:r>
            <a:r>
              <a:rPr dirty="0" sz="500" spc="12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dirty="0" sz="500">
                <a:solidFill>
                  <a:srgbClr val="808080"/>
                </a:solidFill>
                <a:latin typeface="VHNHUV+ArialMT"/>
                <a:cs typeface="VHNHUV+ArialMT"/>
              </a:rPr>
              <a:t>exact.The</a:t>
            </a:r>
            <a:r>
              <a:rPr dirty="0" sz="500" spc="12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dirty="0" sz="500">
                <a:solidFill>
                  <a:srgbClr val="808080"/>
                </a:solidFill>
                <a:latin typeface="VHNHUV+ArialMT"/>
                <a:cs typeface="VHNHUV+ArialMT"/>
              </a:rPr>
              <a:t>revenue</a:t>
            </a:r>
            <a:r>
              <a:rPr dirty="0" sz="500" spc="12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dirty="0" sz="500">
                <a:solidFill>
                  <a:srgbClr val="808080"/>
                </a:solidFill>
                <a:latin typeface="VHNHUV+ArialMT"/>
                <a:cs typeface="VHNHUV+ArialMT"/>
              </a:rPr>
              <a:t>is</a:t>
            </a:r>
            <a:r>
              <a:rPr dirty="0" sz="500" spc="14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dirty="0" sz="500">
                <a:solidFill>
                  <a:srgbClr val="808080"/>
                </a:solidFill>
                <a:latin typeface="VHNHUV+ArialMT"/>
                <a:cs typeface="VHNHUV+ArialMT"/>
              </a:rPr>
              <a:t>chosen</a:t>
            </a:r>
            <a:r>
              <a:rPr dirty="0" sz="500" spc="12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dirty="0" sz="500">
                <a:solidFill>
                  <a:srgbClr val="808080"/>
                </a:solidFill>
                <a:latin typeface="VHNHUV+ArialMT"/>
                <a:cs typeface="VHNHUV+ArialMT"/>
              </a:rPr>
              <a:t>based</a:t>
            </a:r>
            <a:r>
              <a:rPr dirty="0" sz="500" spc="12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dirty="0" sz="500">
                <a:solidFill>
                  <a:srgbClr val="808080"/>
                </a:solidFill>
                <a:latin typeface="VHNHUV+ArialMT"/>
                <a:cs typeface="VHNHUV+ArialMT"/>
              </a:rPr>
              <a:t>on</a:t>
            </a:r>
            <a:r>
              <a:rPr dirty="0" sz="500" spc="14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dirty="0" sz="500">
                <a:solidFill>
                  <a:srgbClr val="808080"/>
                </a:solidFill>
                <a:latin typeface="VHNHUV+ArialMT"/>
                <a:cs typeface="VHNHUV+ArialMT"/>
              </a:rPr>
              <a:t>industry</a:t>
            </a:r>
            <a:r>
              <a:rPr dirty="0" sz="500" spc="14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dirty="0" sz="500">
                <a:solidFill>
                  <a:srgbClr val="808080"/>
                </a:solidFill>
                <a:latin typeface="VHNHUV+ArialMT"/>
                <a:cs typeface="VHNHUV+ArialMT"/>
              </a:rPr>
              <a:t>hosting</a:t>
            </a:r>
            <a:r>
              <a:rPr dirty="0" sz="500" spc="14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dirty="0" sz="500">
                <a:solidFill>
                  <a:srgbClr val="808080"/>
                </a:solidFill>
                <a:latin typeface="VHNHUV+ArialMT"/>
                <a:cs typeface="VHNHUV+ArialMT"/>
              </a:rPr>
              <a:t>charges.</a:t>
            </a:r>
            <a:r>
              <a:rPr dirty="0" sz="500" spc="12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dirty="0" sz="500">
                <a:solidFill>
                  <a:srgbClr val="808080"/>
                </a:solidFill>
                <a:latin typeface="VHNHUV+ArialMT"/>
                <a:cs typeface="VHNHUV+ArialMT"/>
              </a:rPr>
              <a:t>There</a:t>
            </a:r>
            <a:r>
              <a:rPr dirty="0" sz="500" spc="14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dirty="0" sz="500">
                <a:solidFill>
                  <a:srgbClr val="808080"/>
                </a:solidFill>
                <a:latin typeface="VHNHUV+ArialMT"/>
                <a:cs typeface="VHNHUV+ArialMT"/>
              </a:rPr>
              <a:t>are</a:t>
            </a:r>
            <a:r>
              <a:rPr dirty="0" sz="500" spc="12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dirty="0" sz="500">
                <a:solidFill>
                  <a:srgbClr val="808080"/>
                </a:solidFill>
                <a:latin typeface="VHNHUV+ArialMT"/>
                <a:cs typeface="VHNHUV+ArialMT"/>
              </a:rPr>
              <a:t>additional</a:t>
            </a:r>
            <a:r>
              <a:rPr dirty="0" sz="500" spc="14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dirty="0" sz="500">
                <a:solidFill>
                  <a:srgbClr val="808080"/>
                </a:solidFill>
                <a:latin typeface="VHNHUV+ArialMT"/>
                <a:cs typeface="VHNHUV+ArialMT"/>
              </a:rPr>
              <a:t>ways</a:t>
            </a:r>
            <a:r>
              <a:rPr dirty="0" sz="500" spc="14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dirty="0" sz="500">
                <a:solidFill>
                  <a:srgbClr val="808080"/>
                </a:solidFill>
                <a:latin typeface="VHNHUV+ArialMT"/>
                <a:cs typeface="VHNHUV+ArialMT"/>
              </a:rPr>
              <a:t>data</a:t>
            </a:r>
            <a:r>
              <a:rPr dirty="0" sz="500" spc="14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dirty="0" sz="500">
                <a:solidFill>
                  <a:srgbClr val="808080"/>
                </a:solidFill>
                <a:latin typeface="VHNHUV+ArialMT"/>
                <a:cs typeface="VHNHUV+ArialMT"/>
              </a:rPr>
              <a:t>centers</a:t>
            </a:r>
            <a:r>
              <a:rPr dirty="0" sz="500" spc="14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dirty="0" sz="500">
                <a:solidFill>
                  <a:srgbClr val="808080"/>
                </a:solidFill>
                <a:latin typeface="VHNHUV+ArialMT"/>
                <a:cs typeface="VHNHUV+ArialMT"/>
              </a:rPr>
              <a:t>make</a:t>
            </a:r>
            <a:r>
              <a:rPr dirty="0" sz="500" spc="12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dirty="0" sz="500">
                <a:solidFill>
                  <a:srgbClr val="808080"/>
                </a:solidFill>
                <a:latin typeface="VHNHUV+ArialMT"/>
                <a:cs typeface="VHNHUV+ArialMT"/>
              </a:rPr>
              <a:t>revenue</a:t>
            </a:r>
            <a:r>
              <a:rPr dirty="0" sz="500" spc="12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dirty="0" sz="500">
                <a:solidFill>
                  <a:srgbClr val="808080"/>
                </a:solidFill>
                <a:latin typeface="VHNHUV+ArialMT"/>
                <a:cs typeface="VHNHUV+ArialMT"/>
              </a:rPr>
              <a:t>but</a:t>
            </a:r>
            <a:r>
              <a:rPr dirty="0" sz="500" spc="12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dirty="0" sz="500">
                <a:solidFill>
                  <a:srgbClr val="808080"/>
                </a:solidFill>
                <a:latin typeface="VHNHUV+ArialMT"/>
                <a:cs typeface="VHNHUV+ArialMT"/>
              </a:rPr>
              <a:t>for</a:t>
            </a:r>
            <a:r>
              <a:rPr dirty="0" sz="500" spc="14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dirty="0" sz="500">
                <a:solidFill>
                  <a:srgbClr val="808080"/>
                </a:solidFill>
                <a:latin typeface="VHNHUV+ArialMT"/>
                <a:cs typeface="VHNHUV+ArialMT"/>
              </a:rPr>
              <a:t>simplicity</a:t>
            </a:r>
            <a:r>
              <a:rPr dirty="0" sz="500" spc="14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dirty="0" sz="500">
                <a:solidFill>
                  <a:srgbClr val="808080"/>
                </a:solidFill>
                <a:latin typeface="VHNHUV+ArialMT"/>
                <a:cs typeface="VHNHUV+ArialMT"/>
              </a:rPr>
              <a:t>purposes</a:t>
            </a:r>
            <a:r>
              <a:rPr dirty="0" sz="500" spc="14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dirty="0" sz="500">
                <a:solidFill>
                  <a:srgbClr val="808080"/>
                </a:solidFill>
                <a:latin typeface="VHNHUV+ArialMT"/>
                <a:cs typeface="VHNHUV+ArialMT"/>
              </a:rPr>
              <a:t>we</a:t>
            </a:r>
            <a:r>
              <a:rPr dirty="0" sz="500" spc="14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dirty="0" sz="500">
                <a:solidFill>
                  <a:srgbClr val="808080"/>
                </a:solidFill>
                <a:latin typeface="VHNHUV+ArialMT"/>
                <a:cs typeface="VHNHUV+ArialMT"/>
              </a:rPr>
              <a:t>have</a:t>
            </a:r>
            <a:r>
              <a:rPr dirty="0" sz="500" spc="12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dirty="0" sz="500">
                <a:solidFill>
                  <a:srgbClr val="808080"/>
                </a:solidFill>
                <a:latin typeface="VHNHUV+ArialMT"/>
                <a:cs typeface="VHNHUV+ArialMT"/>
              </a:rPr>
              <a:t>calculated</a:t>
            </a:r>
            <a:r>
              <a:rPr dirty="0" sz="500" spc="14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dirty="0" sz="500">
                <a:solidFill>
                  <a:srgbClr val="808080"/>
                </a:solidFill>
                <a:latin typeface="VHNHUV+ArialMT"/>
                <a:cs typeface="VHNHUV+ArialMT"/>
              </a:rPr>
              <a:t>revenue</a:t>
            </a:r>
            <a:r>
              <a:rPr dirty="0" sz="500" spc="12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dirty="0" sz="500">
                <a:solidFill>
                  <a:srgbClr val="808080"/>
                </a:solidFill>
                <a:latin typeface="VHNHUV+ArialMT"/>
                <a:cs typeface="VHNHUV+ArialMT"/>
              </a:rPr>
              <a:t>based</a:t>
            </a:r>
            <a:r>
              <a:rPr dirty="0" sz="500" spc="12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dirty="0" sz="500">
                <a:solidFill>
                  <a:srgbClr val="808080"/>
                </a:solidFill>
                <a:latin typeface="VHNHUV+ArialMT"/>
                <a:cs typeface="VHNHUV+ArialMT"/>
              </a:rPr>
              <a:t>on</a:t>
            </a:r>
            <a:r>
              <a:rPr dirty="0" sz="500" spc="12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dirty="0" sz="500">
                <a:solidFill>
                  <a:srgbClr val="808080"/>
                </a:solidFill>
                <a:latin typeface="VHNHUV+ArialMT"/>
                <a:cs typeface="VHNHUV+ArialMT"/>
              </a:rPr>
              <a:t>hosting</a:t>
            </a:r>
            <a:r>
              <a:rPr dirty="0" sz="500" spc="14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dirty="0" sz="500" spc="-31">
                <a:solidFill>
                  <a:srgbClr val="808080"/>
                </a:solidFill>
                <a:latin typeface="VHNHUV+ArialMT"/>
                <a:cs typeface="VHNHUV+ArialMT"/>
              </a:rPr>
              <a:t>charges1.</a:t>
            </a:r>
            <a:r>
              <a:rPr dirty="0" sz="500" spc="-58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dirty="0" sz="500">
                <a:solidFill>
                  <a:srgbClr val="808080"/>
                </a:solidFill>
                <a:latin typeface="VHNHUV+ArialMT"/>
                <a:cs typeface="VHNHUV+ArialMT"/>
              </a:rPr>
              <a:t>2.5</a:t>
            </a:r>
            <a:r>
              <a:rPr dirty="0" sz="500" spc="14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dirty="0" sz="500">
                <a:solidFill>
                  <a:srgbClr val="808080"/>
                </a:solidFill>
                <a:latin typeface="VHNHUV+ArialMT"/>
                <a:cs typeface="VHNHUV+ArialMT"/>
              </a:rPr>
              <a:t>MW</a:t>
            </a:r>
            <a:r>
              <a:rPr dirty="0" sz="500" spc="12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dirty="0" sz="500">
                <a:solidFill>
                  <a:srgbClr val="808080"/>
                </a:solidFill>
                <a:latin typeface="VHNHUV+ArialMT"/>
                <a:cs typeface="VHNHUV+ArialMT"/>
              </a:rPr>
              <a:t>fixed</a:t>
            </a:r>
            <a:r>
              <a:rPr dirty="0" sz="500" spc="14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dirty="0" sz="500">
                <a:solidFill>
                  <a:srgbClr val="808080"/>
                </a:solidFill>
                <a:latin typeface="VHNHUV+ArialMT"/>
                <a:cs typeface="VHNHUV+ArialMT"/>
              </a:rPr>
              <a:t>power</a:t>
            </a:r>
            <a:r>
              <a:rPr dirty="0" sz="500" spc="14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dirty="0" sz="500">
                <a:solidFill>
                  <a:srgbClr val="808080"/>
                </a:solidFill>
                <a:latin typeface="VHNHUV+ArialMT"/>
                <a:cs typeface="VHNHUV+ArialMT"/>
              </a:rPr>
              <a:t>is</a:t>
            </a:r>
            <a:r>
              <a:rPr dirty="0" sz="500" spc="14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dirty="0" sz="500">
                <a:solidFill>
                  <a:srgbClr val="808080"/>
                </a:solidFill>
                <a:latin typeface="VHNHUV+ArialMT"/>
                <a:cs typeface="VHNHUV+ArialMT"/>
              </a:rPr>
              <a:t>allocated</a:t>
            </a:r>
            <a:r>
              <a:rPr dirty="0" sz="500" spc="14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dirty="0" sz="500">
                <a:solidFill>
                  <a:srgbClr val="808080"/>
                </a:solidFill>
                <a:latin typeface="VHNHUV+ArialMT"/>
                <a:cs typeface="VHNHUV+ArialMT"/>
              </a:rPr>
              <a:t>towards</a:t>
            </a:r>
          </a:p>
          <a:p>
            <a:pPr marL="0" marR="0">
              <a:lnSpc>
                <a:spcPts val="558"/>
              </a:lnSpc>
              <a:spcBef>
                <a:spcPts val="41"/>
              </a:spcBef>
              <a:spcAft>
                <a:spcPts val="0"/>
              </a:spcAft>
            </a:pPr>
            <a:r>
              <a:rPr dirty="0" sz="500">
                <a:solidFill>
                  <a:srgbClr val="808080"/>
                </a:solidFill>
                <a:latin typeface="VHNHUV+ArialMT"/>
                <a:cs typeface="VHNHUV+ArialMT"/>
              </a:rPr>
              <a:t>the</a:t>
            </a:r>
            <a:r>
              <a:rPr dirty="0" sz="500" spc="14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dirty="0" sz="500">
                <a:solidFill>
                  <a:srgbClr val="808080"/>
                </a:solidFill>
                <a:latin typeface="VHNHUV+ArialMT"/>
                <a:cs typeface="VHNHUV+ArialMT"/>
              </a:rPr>
              <a:t>refrigeration</a:t>
            </a:r>
            <a:r>
              <a:rPr dirty="0" sz="500" spc="14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dirty="0" sz="500">
                <a:solidFill>
                  <a:srgbClr val="808080"/>
                </a:solidFill>
                <a:latin typeface="VHNHUV+ArialMT"/>
                <a:cs typeface="VHNHUV+ArialMT"/>
              </a:rPr>
              <a:t>chiller</a:t>
            </a:r>
            <a:r>
              <a:rPr dirty="0" sz="500" spc="14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dirty="0" sz="500">
                <a:solidFill>
                  <a:srgbClr val="808080"/>
                </a:solidFill>
                <a:latin typeface="VHNHUV+ArialMT"/>
                <a:cs typeface="VHNHUV+ArialMT"/>
              </a:rPr>
              <a:t>compressor,</a:t>
            </a:r>
            <a:r>
              <a:rPr dirty="0" sz="500" spc="12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dirty="0" sz="500">
                <a:solidFill>
                  <a:srgbClr val="808080"/>
                </a:solidFill>
                <a:latin typeface="VHNHUV+ArialMT"/>
                <a:cs typeface="VHNHUV+ArialMT"/>
              </a:rPr>
              <a:t>other</a:t>
            </a:r>
            <a:r>
              <a:rPr dirty="0" sz="500" spc="14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dirty="0" sz="500">
                <a:solidFill>
                  <a:srgbClr val="808080"/>
                </a:solidFill>
                <a:latin typeface="VHNHUV+ArialMT"/>
                <a:cs typeface="VHNHUV+ArialMT"/>
              </a:rPr>
              <a:t>IT</a:t>
            </a:r>
            <a:r>
              <a:rPr dirty="0" sz="500" spc="12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dirty="0" sz="500">
                <a:solidFill>
                  <a:srgbClr val="808080"/>
                </a:solidFill>
                <a:latin typeface="VHNHUV+ArialMT"/>
                <a:cs typeface="VHNHUV+ArialMT"/>
              </a:rPr>
              <a:t>equipment,</a:t>
            </a:r>
            <a:r>
              <a:rPr dirty="0" sz="500" spc="12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dirty="0" sz="500">
                <a:solidFill>
                  <a:srgbClr val="808080"/>
                </a:solidFill>
                <a:latin typeface="VHNHUV+ArialMT"/>
                <a:cs typeface="VHNHUV+ArialMT"/>
              </a:rPr>
              <a:t>and</a:t>
            </a:r>
            <a:r>
              <a:rPr dirty="0" sz="500" spc="14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dirty="0" sz="500">
                <a:solidFill>
                  <a:srgbClr val="808080"/>
                </a:solidFill>
                <a:latin typeface="VHNHUV+ArialMT"/>
                <a:cs typeface="VHNHUV+ArialMT"/>
              </a:rPr>
              <a:t>other</a:t>
            </a:r>
            <a:r>
              <a:rPr dirty="0" sz="500" spc="14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dirty="0" sz="500">
                <a:solidFill>
                  <a:srgbClr val="808080"/>
                </a:solidFill>
                <a:latin typeface="VHNHUV+ArialMT"/>
                <a:cs typeface="VHNHUV+ArialMT"/>
              </a:rPr>
              <a:t>mechanical</a:t>
            </a:r>
            <a:r>
              <a:rPr dirty="0" sz="500" spc="12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dirty="0" sz="500">
                <a:solidFill>
                  <a:srgbClr val="808080"/>
                </a:solidFill>
                <a:latin typeface="VHNHUV+ArialMT"/>
                <a:cs typeface="VHNHUV+ArialMT"/>
              </a:rPr>
              <a:t>equipment.</a:t>
            </a:r>
            <a:r>
              <a:rPr dirty="0" sz="500" spc="12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dirty="0" sz="500">
                <a:solidFill>
                  <a:srgbClr val="808080"/>
                </a:solidFill>
                <a:latin typeface="VHNHUV+ArialMT"/>
                <a:cs typeface="VHNHUV+ArialMT"/>
              </a:rPr>
              <a:t>With</a:t>
            </a:r>
            <a:r>
              <a:rPr dirty="0" sz="500" spc="14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dirty="0" sz="500">
                <a:solidFill>
                  <a:srgbClr val="808080"/>
                </a:solidFill>
                <a:latin typeface="VHNHUV+ArialMT"/>
                <a:cs typeface="VHNHUV+ArialMT"/>
              </a:rPr>
              <a:t>right-sizing,</a:t>
            </a:r>
            <a:r>
              <a:rPr dirty="0" sz="500" spc="12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dirty="0" sz="500">
                <a:solidFill>
                  <a:srgbClr val="808080"/>
                </a:solidFill>
                <a:latin typeface="VHNHUV+ArialMT"/>
                <a:cs typeface="VHNHUV+ArialMT"/>
              </a:rPr>
              <a:t>3</a:t>
            </a:r>
            <a:r>
              <a:rPr dirty="0" sz="500" spc="12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dirty="0" sz="500">
                <a:solidFill>
                  <a:srgbClr val="808080"/>
                </a:solidFill>
                <a:latin typeface="VHNHUV+ArialMT"/>
                <a:cs typeface="VHNHUV+ArialMT"/>
              </a:rPr>
              <a:t>MW</a:t>
            </a:r>
            <a:r>
              <a:rPr dirty="0" sz="500" spc="12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dirty="0" sz="500">
                <a:solidFill>
                  <a:srgbClr val="808080"/>
                </a:solidFill>
                <a:latin typeface="VHNHUV+ArialMT"/>
                <a:cs typeface="VHNHUV+ArialMT"/>
              </a:rPr>
              <a:t>of</a:t>
            </a:r>
            <a:r>
              <a:rPr dirty="0" sz="500" spc="12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dirty="0" sz="500">
                <a:solidFill>
                  <a:srgbClr val="808080"/>
                </a:solidFill>
                <a:latin typeface="VHNHUV+ArialMT"/>
                <a:cs typeface="VHNHUV+ArialMT"/>
              </a:rPr>
              <a:t>power</a:t>
            </a:r>
            <a:r>
              <a:rPr dirty="0" sz="500" spc="14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dirty="0" sz="500">
                <a:solidFill>
                  <a:srgbClr val="808080"/>
                </a:solidFill>
                <a:latin typeface="VHNHUV+ArialMT"/>
                <a:cs typeface="VHNHUV+ArialMT"/>
              </a:rPr>
              <a:t>can</a:t>
            </a:r>
            <a:r>
              <a:rPr dirty="0" sz="500" spc="12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dirty="0" sz="500">
                <a:solidFill>
                  <a:srgbClr val="808080"/>
                </a:solidFill>
                <a:latin typeface="VHNHUV+ArialMT"/>
                <a:cs typeface="VHNHUV+ArialMT"/>
              </a:rPr>
              <a:t>be</a:t>
            </a:r>
            <a:r>
              <a:rPr dirty="0" sz="500" spc="14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dirty="0" sz="500">
                <a:solidFill>
                  <a:srgbClr val="808080"/>
                </a:solidFill>
                <a:latin typeface="VHNHUV+ArialMT"/>
                <a:cs typeface="VHNHUV+ArialMT"/>
              </a:rPr>
              <a:t>re-allocated</a:t>
            </a:r>
            <a:r>
              <a:rPr dirty="0" sz="500">
                <a:solidFill>
                  <a:srgbClr val="808080"/>
                </a:solidFill>
                <a:latin typeface="WPGIQB+Wingdings-Regular"/>
                <a:cs typeface="WPGIQB+Wingdings-Regular"/>
              </a:rPr>
              <a:t></a:t>
            </a:r>
            <a:r>
              <a:rPr dirty="0" sz="500" spc="10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dirty="0" sz="500">
                <a:solidFill>
                  <a:srgbClr val="808080"/>
                </a:solidFill>
                <a:latin typeface="VHNHUV+ArialMT"/>
                <a:cs typeface="VHNHUV+ArialMT"/>
              </a:rPr>
              <a:t>2</a:t>
            </a:r>
            <a:r>
              <a:rPr dirty="0" sz="500" spc="12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dirty="0" sz="500">
                <a:solidFill>
                  <a:srgbClr val="808080"/>
                </a:solidFill>
                <a:latin typeface="VHNHUV+ArialMT"/>
                <a:cs typeface="VHNHUV+ArialMT"/>
              </a:rPr>
              <a:t>MW</a:t>
            </a:r>
            <a:r>
              <a:rPr dirty="0" sz="500" spc="12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dirty="0" sz="500">
                <a:solidFill>
                  <a:srgbClr val="808080"/>
                </a:solidFill>
                <a:latin typeface="VHNHUV+ArialMT"/>
                <a:cs typeface="VHNHUV+ArialMT"/>
              </a:rPr>
              <a:t>to</a:t>
            </a:r>
            <a:r>
              <a:rPr dirty="0" sz="500" spc="14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dirty="0" sz="500">
                <a:solidFill>
                  <a:srgbClr val="808080"/>
                </a:solidFill>
                <a:latin typeface="VHNHUV+ArialMT"/>
                <a:cs typeface="VHNHUV+ArialMT"/>
              </a:rPr>
              <a:t>servers</a:t>
            </a:r>
            <a:r>
              <a:rPr dirty="0" sz="500" spc="14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dirty="0" sz="500">
                <a:solidFill>
                  <a:srgbClr val="808080"/>
                </a:solidFill>
                <a:latin typeface="VHNHUV+ArialMT"/>
                <a:cs typeface="VHNHUV+ArialMT"/>
              </a:rPr>
              <a:t>and</a:t>
            </a:r>
            <a:r>
              <a:rPr dirty="0" sz="500" spc="12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dirty="0" sz="500">
                <a:solidFill>
                  <a:srgbClr val="808080"/>
                </a:solidFill>
                <a:latin typeface="VHNHUV+ArialMT"/>
                <a:cs typeface="VHNHUV+ArialMT"/>
              </a:rPr>
              <a:t>1</a:t>
            </a:r>
            <a:r>
              <a:rPr dirty="0" sz="500" spc="12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dirty="0" sz="500">
                <a:solidFill>
                  <a:srgbClr val="808080"/>
                </a:solidFill>
                <a:latin typeface="VHNHUV+ArialMT"/>
                <a:cs typeface="VHNHUV+ArialMT"/>
              </a:rPr>
              <a:t>MW</a:t>
            </a:r>
            <a:r>
              <a:rPr dirty="0" sz="500" spc="12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dirty="0" sz="500">
                <a:solidFill>
                  <a:srgbClr val="808080"/>
                </a:solidFill>
                <a:latin typeface="VHNHUV+ArialMT"/>
                <a:cs typeface="VHNHUV+ArialMT"/>
              </a:rPr>
              <a:t>to</a:t>
            </a:r>
            <a:r>
              <a:rPr dirty="0" sz="500" spc="14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dirty="0" sz="500">
                <a:solidFill>
                  <a:srgbClr val="808080"/>
                </a:solidFill>
                <a:latin typeface="VHNHUV+ArialMT"/>
                <a:cs typeface="VHNHUV+ArialMT"/>
              </a:rPr>
              <a:t>additional</a:t>
            </a:r>
            <a:r>
              <a:rPr dirty="0" sz="500" spc="14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dirty="0" sz="500">
                <a:solidFill>
                  <a:srgbClr val="808080"/>
                </a:solidFill>
                <a:latin typeface="VHNHUV+ArialMT"/>
                <a:cs typeface="VHNHUV+ArialMT"/>
              </a:rPr>
              <a:t>cooling</a:t>
            </a:r>
            <a:r>
              <a:rPr dirty="0" sz="500" spc="12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dirty="0" sz="500">
                <a:solidFill>
                  <a:srgbClr val="808080"/>
                </a:solidFill>
                <a:latin typeface="VHNHUV+ArialMT"/>
                <a:cs typeface="VHNHUV+ArialMT"/>
              </a:rPr>
              <a:t>equipment</a:t>
            </a:r>
            <a:r>
              <a:rPr dirty="0" sz="500" spc="12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dirty="0" sz="500">
                <a:solidFill>
                  <a:srgbClr val="808080"/>
                </a:solidFill>
                <a:latin typeface="VHNHUV+ArialMT"/>
                <a:cs typeface="VHNHUV+ArialMT"/>
              </a:rPr>
              <a:t>for</a:t>
            </a:r>
            <a:r>
              <a:rPr dirty="0" sz="500" spc="14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dirty="0" sz="500">
                <a:solidFill>
                  <a:srgbClr val="808080"/>
                </a:solidFill>
                <a:latin typeface="VHNHUV+ArialMT"/>
                <a:cs typeface="VHNHUV+ArialMT"/>
              </a:rPr>
              <a:t>those</a:t>
            </a:r>
            <a:r>
              <a:rPr dirty="0" sz="500" spc="14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dirty="0" sz="500">
                <a:solidFill>
                  <a:srgbClr val="808080"/>
                </a:solidFill>
                <a:latin typeface="VHNHUV+ArialMT"/>
                <a:cs typeface="VHNHUV+ArialMT"/>
              </a:rPr>
              <a:t>servers.</a:t>
            </a:r>
            <a:r>
              <a:rPr dirty="0" sz="500" spc="12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dirty="0" sz="500">
                <a:solidFill>
                  <a:srgbClr val="808080"/>
                </a:solidFill>
                <a:latin typeface="VHNHUV+ArialMT"/>
                <a:cs typeface="VHNHUV+ArialMT"/>
              </a:rPr>
              <a:t>*1,200</a:t>
            </a:r>
            <a:r>
              <a:rPr dirty="0" sz="500" spc="14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dirty="0" sz="500">
                <a:solidFill>
                  <a:srgbClr val="808080"/>
                </a:solidFill>
                <a:latin typeface="VHNHUV+ArialMT"/>
                <a:cs typeface="VHNHUV+ArialMT"/>
              </a:rPr>
              <a:t>motors</a:t>
            </a:r>
            <a:r>
              <a:rPr dirty="0" sz="500" spc="14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dirty="0" sz="500">
                <a:solidFill>
                  <a:srgbClr val="808080"/>
                </a:solidFill>
                <a:latin typeface="VHNHUV+ArialMT"/>
                <a:cs typeface="VHNHUV+ArialMT"/>
              </a:rPr>
              <a:t>include</a:t>
            </a:r>
            <a:r>
              <a:rPr dirty="0" sz="500" spc="12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dirty="0" sz="500">
                <a:solidFill>
                  <a:srgbClr val="808080"/>
                </a:solidFill>
                <a:latin typeface="VHNHUV+ArialMT"/>
                <a:cs typeface="VHNHUV+ArialMT"/>
              </a:rPr>
              <a:t>the</a:t>
            </a:r>
            <a:r>
              <a:rPr dirty="0" sz="500" spc="14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dirty="0" sz="500">
                <a:solidFill>
                  <a:srgbClr val="808080"/>
                </a:solidFill>
                <a:latin typeface="VHNHUV+ArialMT"/>
                <a:cs typeface="VHNHUV+ArialMT"/>
              </a:rPr>
              <a:t>additional</a:t>
            </a:r>
            <a:r>
              <a:rPr dirty="0" sz="500" spc="14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dirty="0" sz="500">
                <a:solidFill>
                  <a:srgbClr val="808080"/>
                </a:solidFill>
                <a:latin typeface="VHNHUV+ArialMT"/>
                <a:cs typeface="VHNHUV+ArialMT"/>
              </a:rPr>
              <a:t>motors</a:t>
            </a:r>
            <a:r>
              <a:rPr dirty="0" sz="500" spc="14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dirty="0" sz="500">
                <a:solidFill>
                  <a:srgbClr val="808080"/>
                </a:solidFill>
                <a:latin typeface="VHNHUV+ArialMT"/>
                <a:cs typeface="VHNHUV+ArialMT"/>
              </a:rPr>
              <a:t>needed</a:t>
            </a:r>
            <a:r>
              <a:rPr dirty="0" sz="500" spc="14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dirty="0" sz="500">
                <a:solidFill>
                  <a:srgbClr val="808080"/>
                </a:solidFill>
                <a:latin typeface="VHNHUV+ArialMT"/>
                <a:cs typeface="VHNHUV+ArialMT"/>
              </a:rPr>
              <a:t>to</a:t>
            </a:r>
            <a:r>
              <a:rPr dirty="0" sz="500" spc="14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dirty="0" sz="500">
                <a:solidFill>
                  <a:srgbClr val="808080"/>
                </a:solidFill>
                <a:latin typeface="VHNHUV+ArialMT"/>
                <a:cs typeface="VHNHUV+ArialMT"/>
              </a:rPr>
              <a:t>cool</a:t>
            </a:r>
            <a:r>
              <a:rPr dirty="0" sz="500" spc="12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dirty="0" sz="500">
                <a:solidFill>
                  <a:srgbClr val="808080"/>
                </a:solidFill>
                <a:latin typeface="VHNHUV+ArialMT"/>
                <a:cs typeface="VHNHUV+ArialMT"/>
              </a:rPr>
              <a:t>the</a:t>
            </a:r>
            <a:r>
              <a:rPr dirty="0" sz="500" spc="14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dirty="0" sz="500">
                <a:solidFill>
                  <a:srgbClr val="808080"/>
                </a:solidFill>
                <a:latin typeface="VHNHUV+ArialMT"/>
                <a:cs typeface="VHNHUV+ArialMT"/>
              </a:rPr>
              <a:t>extra</a:t>
            </a:r>
            <a:r>
              <a:rPr dirty="0" sz="500" spc="14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dirty="0" sz="500">
                <a:solidFill>
                  <a:srgbClr val="808080"/>
                </a:solidFill>
                <a:latin typeface="VHNHUV+ArialMT"/>
                <a:cs typeface="VHNHUV+ArialMT"/>
              </a:rPr>
              <a:t>servers.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576262" y="6584782"/>
            <a:ext cx="1932811" cy="15160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893"/>
              </a:lnSpc>
              <a:spcBef>
                <a:spcPts val="0"/>
              </a:spcBef>
              <a:spcAft>
                <a:spcPts val="0"/>
              </a:spcAft>
            </a:pPr>
            <a:r>
              <a:rPr dirty="0" sz="800">
                <a:solidFill>
                  <a:srgbClr val="323e48"/>
                </a:solidFill>
                <a:latin typeface="VHNHUV+ArialMT"/>
                <a:cs typeface="VHNHUV+ArialMT"/>
              </a:rPr>
              <a:t>13</a:t>
            </a:r>
            <a:r>
              <a:rPr dirty="0" sz="800" spc="771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700" spc="30">
                <a:solidFill>
                  <a:srgbClr val="323e48"/>
                </a:solidFill>
                <a:latin typeface="VHNHUV+ArialMT"/>
                <a:cs typeface="VHNHUV+ArialMT"/>
              </a:rPr>
              <a:t>©2025</a:t>
            </a:r>
            <a:r>
              <a:rPr dirty="0" sz="700" spc="49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700" spc="30">
                <a:solidFill>
                  <a:srgbClr val="323e48"/>
                </a:solidFill>
                <a:latin typeface="VHNHUV+ArialMT"/>
                <a:cs typeface="VHNHUV+ArialMT"/>
              </a:rPr>
              <a:t>Infinitum</a:t>
            </a:r>
            <a:r>
              <a:rPr dirty="0" sz="700" spc="49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323e48"/>
                </a:solidFill>
                <a:latin typeface="VHNHUV+ArialMT"/>
                <a:cs typeface="VHNHUV+ArialMT"/>
              </a:rPr>
              <a:t>|</a:t>
            </a:r>
            <a:r>
              <a:rPr dirty="0" sz="700" spc="77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700" spc="30">
                <a:solidFill>
                  <a:srgbClr val="323e48"/>
                </a:solidFill>
                <a:latin typeface="VHNHUV+ArialMT"/>
                <a:cs typeface="VHNHUV+ArialMT"/>
              </a:rPr>
              <a:t>All</a:t>
            </a:r>
            <a:r>
              <a:rPr dirty="0" sz="700" spc="49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700" spc="30">
                <a:solidFill>
                  <a:srgbClr val="323e48"/>
                </a:solidFill>
                <a:latin typeface="VHNHUV+ArialMT"/>
                <a:cs typeface="VHNHUV+ArialMT"/>
              </a:rPr>
              <a:t>rights</a:t>
            </a:r>
            <a:r>
              <a:rPr dirty="0" sz="700" spc="49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700" spc="30">
                <a:solidFill>
                  <a:srgbClr val="323e48"/>
                </a:solidFill>
                <a:latin typeface="VHNHUV+ArialMT"/>
                <a:cs typeface="VHNHUV+ArialMT"/>
              </a:rPr>
              <a:t>reserved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48625" y="283423"/>
            <a:ext cx="7710991" cy="37861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323e48"/>
                </a:solidFill>
                <a:latin typeface="FTGFCJ+Arial-BoldMT"/>
                <a:cs typeface="FTGFCJ+Arial-BoldMT"/>
              </a:rPr>
              <a:t>How</a:t>
            </a:r>
            <a:r>
              <a:rPr dirty="0" sz="2400" spc="74" b="1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323e48"/>
                </a:solidFill>
                <a:latin typeface="FTGFCJ+Arial-BoldMT"/>
                <a:cs typeface="FTGFCJ+Arial-BoldMT"/>
              </a:rPr>
              <a:t>Right-Sizing</a:t>
            </a:r>
            <a:r>
              <a:rPr dirty="0" sz="2400" spc="74" b="1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2400" spc="10" b="1">
                <a:solidFill>
                  <a:srgbClr val="323e48"/>
                </a:solidFill>
                <a:latin typeface="FTGFCJ+Arial-BoldMT"/>
                <a:cs typeface="FTGFCJ+Arial-BoldMT"/>
              </a:rPr>
              <a:t>Can</a:t>
            </a:r>
            <a:r>
              <a:rPr dirty="0" sz="2400" spc="73" b="1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323e48"/>
                </a:solidFill>
                <a:latin typeface="FTGFCJ+Arial-BoldMT"/>
                <a:cs typeface="FTGFCJ+Arial-BoldMT"/>
              </a:rPr>
              <a:t>Increase</a:t>
            </a:r>
            <a:r>
              <a:rPr dirty="0" sz="2400" spc="75" b="1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323e48"/>
                </a:solidFill>
                <a:latin typeface="FTGFCJ+Arial-BoldMT"/>
                <a:cs typeface="FTGFCJ+Arial-BoldMT"/>
              </a:rPr>
              <a:t>Capacity</a:t>
            </a:r>
            <a:r>
              <a:rPr dirty="0" sz="2400" spc="75" b="1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323e48"/>
                </a:solidFill>
                <a:latin typeface="FTGFCJ+Arial-BoldMT"/>
                <a:cs typeface="FTGFCJ+Arial-BoldMT"/>
              </a:rPr>
              <a:t>—</a:t>
            </a:r>
            <a:r>
              <a:rPr dirty="0" sz="2400" spc="102" b="1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323e48"/>
                </a:solidFill>
                <a:latin typeface="VHNHUV+ArialMT"/>
                <a:cs typeface="VHNHUV+ArialMT"/>
              </a:rPr>
              <a:t>Example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51548" y="911727"/>
            <a:ext cx="10927021" cy="2651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323e48"/>
                </a:solidFill>
                <a:latin typeface="FTGFCJ+Arial-BoldMT"/>
                <a:cs typeface="FTGFCJ+Arial-BoldMT"/>
              </a:rPr>
              <a:t>Right-sized</a:t>
            </a:r>
            <a:r>
              <a:rPr dirty="0" sz="1600" spc="51" b="1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323e48"/>
                </a:solidFill>
                <a:latin typeface="FTGFCJ+Arial-BoldMT"/>
                <a:cs typeface="FTGFCJ+Arial-BoldMT"/>
              </a:rPr>
              <a:t>motors</a:t>
            </a:r>
            <a:r>
              <a:rPr dirty="0" sz="1600" spc="54" b="1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323e48"/>
                </a:solidFill>
                <a:latin typeface="FTGFCJ+Arial-BoldMT"/>
                <a:cs typeface="FTGFCJ+Arial-BoldMT"/>
              </a:rPr>
              <a:t>allow</a:t>
            </a:r>
            <a:r>
              <a:rPr dirty="0" sz="1600" spc="52" b="1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323e48"/>
                </a:solidFill>
                <a:latin typeface="FTGFCJ+Arial-BoldMT"/>
                <a:cs typeface="FTGFCJ+Arial-BoldMT"/>
              </a:rPr>
              <a:t>a</a:t>
            </a:r>
            <a:r>
              <a:rPr dirty="0" sz="1600" spc="62" b="1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600" spc="10" b="1">
                <a:solidFill>
                  <a:srgbClr val="323e48"/>
                </a:solidFill>
                <a:latin typeface="FTGFCJ+Arial-BoldMT"/>
                <a:cs typeface="FTGFCJ+Arial-BoldMT"/>
              </a:rPr>
              <a:t>72</a:t>
            </a:r>
            <a:r>
              <a:rPr dirty="0" sz="1600" spc="52" b="1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600" spc="10" b="1">
                <a:solidFill>
                  <a:srgbClr val="323e48"/>
                </a:solidFill>
                <a:latin typeface="FTGFCJ+Arial-BoldMT"/>
                <a:cs typeface="FTGFCJ+Arial-BoldMT"/>
              </a:rPr>
              <a:t>MW</a:t>
            </a:r>
            <a:r>
              <a:rPr dirty="0" sz="1600" spc="51" b="1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323e48"/>
                </a:solidFill>
                <a:latin typeface="FTGFCJ+Arial-BoldMT"/>
                <a:cs typeface="FTGFCJ+Arial-BoldMT"/>
              </a:rPr>
              <a:t>data</a:t>
            </a:r>
            <a:r>
              <a:rPr dirty="0" sz="1600" spc="52" b="1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600" spc="10" b="1">
                <a:solidFill>
                  <a:srgbClr val="323e48"/>
                </a:solidFill>
                <a:latin typeface="FTGFCJ+Arial-BoldMT"/>
                <a:cs typeface="FTGFCJ+Arial-BoldMT"/>
              </a:rPr>
              <a:t>center</a:t>
            </a:r>
            <a:r>
              <a:rPr dirty="0" sz="1600" spc="52" b="1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600" spc="10" b="1">
                <a:solidFill>
                  <a:srgbClr val="323e48"/>
                </a:solidFill>
                <a:latin typeface="FTGFCJ+Arial-BoldMT"/>
                <a:cs typeface="FTGFCJ+Arial-BoldMT"/>
              </a:rPr>
              <a:t>to</a:t>
            </a:r>
            <a:r>
              <a:rPr dirty="0" sz="1600" spc="51" b="1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323e48"/>
                </a:solidFill>
                <a:latin typeface="FTGFCJ+Arial-BoldMT"/>
                <a:cs typeface="FTGFCJ+Arial-BoldMT"/>
              </a:rPr>
              <a:t>re-allocate</a:t>
            </a:r>
            <a:r>
              <a:rPr dirty="0" sz="1600" spc="52" b="1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323e48"/>
                </a:solidFill>
                <a:latin typeface="FTGFCJ+Arial-BoldMT"/>
                <a:cs typeface="FTGFCJ+Arial-BoldMT"/>
              </a:rPr>
              <a:t>power</a:t>
            </a:r>
            <a:r>
              <a:rPr dirty="0" sz="1600" spc="54" b="1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600" spc="10" b="1">
                <a:solidFill>
                  <a:srgbClr val="323e48"/>
                </a:solidFill>
                <a:latin typeface="FTGFCJ+Arial-BoldMT"/>
                <a:cs typeface="FTGFCJ+Arial-BoldMT"/>
              </a:rPr>
              <a:t>to</a:t>
            </a:r>
            <a:r>
              <a:rPr dirty="0" sz="1600" spc="51" b="1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323e48"/>
                </a:solidFill>
                <a:latin typeface="FTGFCJ+Arial-BoldMT"/>
                <a:cs typeface="FTGFCJ+Arial-BoldMT"/>
              </a:rPr>
              <a:t>IT</a:t>
            </a:r>
            <a:r>
              <a:rPr dirty="0" sz="1600" spc="52" b="1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323e48"/>
                </a:solidFill>
                <a:latin typeface="FTGFCJ+Arial-BoldMT"/>
                <a:cs typeface="FTGFCJ+Arial-BoldMT"/>
              </a:rPr>
              <a:t>equipment,</a:t>
            </a:r>
            <a:r>
              <a:rPr dirty="0" sz="1600" spc="52" b="1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323e48"/>
                </a:solidFill>
                <a:latin typeface="FTGFCJ+Arial-BoldMT"/>
                <a:cs typeface="FTGFCJ+Arial-BoldMT"/>
              </a:rPr>
              <a:t>increasing</a:t>
            </a:r>
            <a:r>
              <a:rPr dirty="0" sz="1600" spc="52" b="1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323e48"/>
                </a:solidFill>
                <a:latin typeface="FTGFCJ+Arial-BoldMT"/>
                <a:cs typeface="FTGFCJ+Arial-BoldMT"/>
              </a:rPr>
              <a:t>revenue</a:t>
            </a:r>
            <a:r>
              <a:rPr dirty="0" sz="1600" spc="54" b="1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323e48"/>
                </a:solidFill>
                <a:latin typeface="FTGFCJ+Arial-BoldMT"/>
                <a:cs typeface="FTGFCJ+Arial-BoldMT"/>
              </a:rPr>
              <a:t>by</a:t>
            </a:r>
            <a:r>
              <a:rPr dirty="0" sz="1600" spc="244" b="1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600" spc="10" b="1">
                <a:solidFill>
                  <a:srgbClr val="d7282f"/>
                </a:solidFill>
                <a:latin typeface="FTGFCJ+Arial-BoldMT"/>
                <a:cs typeface="FTGFCJ+Arial-BoldMT"/>
              </a:rPr>
              <a:t>9%</a:t>
            </a:r>
            <a:r>
              <a:rPr dirty="0" sz="1600" b="1">
                <a:solidFill>
                  <a:srgbClr val="323e48"/>
                </a:solidFill>
                <a:latin typeface="FTGFCJ+Arial-BoldMT"/>
                <a:cs typeface="FTGFCJ+Arial-BoldMT"/>
              </a:rPr>
              <a:t>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096415" y="1603612"/>
            <a:ext cx="2361167" cy="2934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333333"/>
                </a:solidFill>
                <a:latin typeface="FTGFCJ+Arial-BoldMT"/>
                <a:cs typeface="FTGFCJ+Arial-BoldMT"/>
              </a:rPr>
              <a:t>Standard</a:t>
            </a:r>
            <a:r>
              <a:rPr dirty="0" sz="1800" spc="47" b="1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333333"/>
                </a:solidFill>
                <a:latin typeface="FTGFCJ+Arial-BoldMT"/>
                <a:cs typeface="FTGFCJ+Arial-BoldMT"/>
              </a:rPr>
              <a:t>Nameplate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762203" y="1603612"/>
            <a:ext cx="2602112" cy="2934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333333"/>
                </a:solidFill>
                <a:latin typeface="FTGFCJ+Arial-BoldMT"/>
                <a:cs typeface="FTGFCJ+Arial-BoldMT"/>
              </a:rPr>
              <a:t>Right-sized</a:t>
            </a:r>
            <a:r>
              <a:rPr dirty="0" sz="1800" spc="47" b="1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333333"/>
                </a:solidFill>
                <a:latin typeface="FTGFCJ+Arial-BoldMT"/>
                <a:cs typeface="FTGFCJ+Arial-BoldMT"/>
              </a:rPr>
              <a:t>Nameplate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044821" y="2011796"/>
            <a:ext cx="2462325" cy="20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333333"/>
                </a:solidFill>
                <a:latin typeface="VHNHUV+ArialMT"/>
                <a:cs typeface="VHNHUV+ArialMT"/>
              </a:rPr>
              <a:t>10</a:t>
            </a:r>
            <a:r>
              <a:rPr dirty="0" sz="1200" spc="31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333333"/>
                </a:solidFill>
                <a:latin typeface="VHNHUV+ArialMT"/>
                <a:cs typeface="VHNHUV+ArialMT"/>
              </a:rPr>
              <a:t>HP</a:t>
            </a:r>
            <a:r>
              <a:rPr dirty="0" sz="1200" spc="31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333333"/>
                </a:solidFill>
                <a:latin typeface="VHNHUV+ArialMT"/>
                <a:cs typeface="VHNHUV+ArialMT"/>
              </a:rPr>
              <a:t>/</a:t>
            </a:r>
            <a:r>
              <a:rPr dirty="0" sz="1200" spc="31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333333"/>
                </a:solidFill>
                <a:latin typeface="VHNHUV+ArialMT"/>
                <a:cs typeface="VHNHUV+ArialMT"/>
              </a:rPr>
              <a:t>7.5</a:t>
            </a:r>
            <a:r>
              <a:rPr dirty="0" sz="1200" spc="33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333333"/>
                </a:solidFill>
                <a:latin typeface="VHNHUV+ArialMT"/>
                <a:cs typeface="VHNHUV+ArialMT"/>
              </a:rPr>
              <a:t>kW</a:t>
            </a:r>
            <a:r>
              <a:rPr dirty="0" sz="1200" spc="31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333333"/>
                </a:solidFill>
                <a:latin typeface="VHNHUV+ArialMT"/>
                <a:cs typeface="VHNHUV+ArialMT"/>
              </a:rPr>
              <a:t>/</a:t>
            </a:r>
            <a:r>
              <a:rPr dirty="0" sz="1200" spc="31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333333"/>
                </a:solidFill>
                <a:latin typeface="VHNHUV+ArialMT"/>
                <a:cs typeface="VHNHUV+ArialMT"/>
              </a:rPr>
              <a:t>1800</a:t>
            </a:r>
            <a:r>
              <a:rPr dirty="0" sz="1200" spc="31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333333"/>
                </a:solidFill>
                <a:latin typeface="VHNHUV+ArialMT"/>
                <a:cs typeface="VHNHUV+ArialMT"/>
              </a:rPr>
              <a:t>RPM</a:t>
            </a:r>
            <a:r>
              <a:rPr dirty="0" sz="1200" spc="33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333333"/>
                </a:solidFill>
                <a:latin typeface="VHNHUV+ArialMT"/>
                <a:cs typeface="VHNHUV+ArialMT"/>
              </a:rPr>
              <a:t>/</a:t>
            </a:r>
            <a:r>
              <a:rPr dirty="0" sz="1200" spc="31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333333"/>
                </a:solidFill>
                <a:latin typeface="VHNHUV+ArialMT"/>
                <a:cs typeface="VHNHUV+ArialMT"/>
              </a:rPr>
              <a:t>12</a:t>
            </a:r>
            <a:r>
              <a:rPr dirty="0" sz="1200" spc="31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333333"/>
                </a:solidFill>
                <a:latin typeface="VHNHUV+ArialMT"/>
                <a:cs typeface="VHNHUV+ArialMT"/>
              </a:rPr>
              <a:t>A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766965" y="2011796"/>
            <a:ext cx="2588969" cy="20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333333"/>
                </a:solidFill>
                <a:latin typeface="VHNHUV+ArialMT"/>
                <a:cs typeface="VHNHUV+ArialMT"/>
              </a:rPr>
              <a:t>5.9</a:t>
            </a:r>
            <a:r>
              <a:rPr dirty="0" sz="1200" spc="33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333333"/>
                </a:solidFill>
                <a:latin typeface="VHNHUV+ArialMT"/>
                <a:cs typeface="VHNHUV+ArialMT"/>
              </a:rPr>
              <a:t>HP</a:t>
            </a:r>
            <a:r>
              <a:rPr dirty="0" sz="1200" spc="364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333333"/>
                </a:solidFill>
                <a:latin typeface="VHNHUV+ArialMT"/>
                <a:cs typeface="VHNHUV+ArialMT"/>
              </a:rPr>
              <a:t>/</a:t>
            </a:r>
            <a:r>
              <a:rPr dirty="0" sz="1200" spc="31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333333"/>
                </a:solidFill>
                <a:latin typeface="VHNHUV+ArialMT"/>
                <a:cs typeface="VHNHUV+ArialMT"/>
              </a:rPr>
              <a:t>4.4</a:t>
            </a:r>
            <a:r>
              <a:rPr dirty="0" sz="1200" spc="33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333333"/>
                </a:solidFill>
                <a:latin typeface="VHNHUV+ArialMT"/>
                <a:cs typeface="VHNHUV+ArialMT"/>
              </a:rPr>
              <a:t>kW</a:t>
            </a:r>
            <a:r>
              <a:rPr dirty="0" sz="1200" spc="31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333333"/>
                </a:solidFill>
                <a:latin typeface="VHNHUV+ArialMT"/>
                <a:cs typeface="VHNHUV+ArialMT"/>
              </a:rPr>
              <a:t>/</a:t>
            </a:r>
            <a:r>
              <a:rPr dirty="0" sz="1200" spc="31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333333"/>
                </a:solidFill>
                <a:latin typeface="VHNHUV+ArialMT"/>
                <a:cs typeface="VHNHUV+ArialMT"/>
              </a:rPr>
              <a:t>1225</a:t>
            </a:r>
            <a:r>
              <a:rPr dirty="0" sz="1200" spc="31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333333"/>
                </a:solidFill>
                <a:latin typeface="VHNHUV+ArialMT"/>
                <a:cs typeface="VHNHUV+ArialMT"/>
              </a:rPr>
              <a:t>RPM</a:t>
            </a:r>
            <a:r>
              <a:rPr dirty="0" sz="1200" spc="33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333333"/>
                </a:solidFill>
                <a:latin typeface="VHNHUV+ArialMT"/>
                <a:cs typeface="VHNHUV+ArialMT"/>
              </a:rPr>
              <a:t>/</a:t>
            </a:r>
            <a:r>
              <a:rPr dirty="0" sz="1200" spc="31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333333"/>
                </a:solidFill>
                <a:latin typeface="VHNHUV+ArialMT"/>
                <a:cs typeface="VHNHUV+ArialMT"/>
              </a:rPr>
              <a:t>7.1</a:t>
            </a:r>
            <a:r>
              <a:rPr dirty="0" sz="1200" spc="33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333333"/>
                </a:solidFill>
                <a:latin typeface="VHNHUV+ArialMT"/>
                <a:cs typeface="VHNHUV+ArialMT"/>
              </a:rPr>
              <a:t>A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471191" y="2435098"/>
            <a:ext cx="1243240" cy="22254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52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 b="1">
                <a:solidFill>
                  <a:srgbClr val="333333"/>
                </a:solidFill>
                <a:latin typeface="FTGFCJ+Arial-BoldMT"/>
                <a:cs typeface="FTGFCJ+Arial-BoldMT"/>
              </a:rPr>
              <a:t>72</a:t>
            </a:r>
            <a:r>
              <a:rPr dirty="0" sz="1300" spc="34" b="1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300" b="1">
                <a:solidFill>
                  <a:srgbClr val="333333"/>
                </a:solidFill>
                <a:latin typeface="FTGFCJ+Arial-BoldMT"/>
                <a:cs typeface="FTGFCJ+Arial-BoldMT"/>
              </a:rPr>
              <a:t>MW</a:t>
            </a:r>
            <a:r>
              <a:rPr dirty="0" sz="1300" spc="34" b="1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300" b="1">
                <a:solidFill>
                  <a:srgbClr val="333333"/>
                </a:solidFill>
                <a:latin typeface="FTGFCJ+Arial-BoldMT"/>
                <a:cs typeface="FTGFCJ+Arial-BoldMT"/>
              </a:rPr>
              <a:t>facility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7257629" y="2435098"/>
            <a:ext cx="1243241" cy="22254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52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 b="1">
                <a:solidFill>
                  <a:srgbClr val="333333"/>
                </a:solidFill>
                <a:latin typeface="FTGFCJ+Arial-BoldMT"/>
                <a:cs typeface="FTGFCJ+Arial-BoldMT"/>
              </a:rPr>
              <a:t>72</a:t>
            </a:r>
            <a:r>
              <a:rPr dirty="0" sz="1300" spc="34" b="1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300" b="1">
                <a:solidFill>
                  <a:srgbClr val="333333"/>
                </a:solidFill>
                <a:latin typeface="FTGFCJ+Arial-BoldMT"/>
                <a:cs typeface="FTGFCJ+Arial-BoldMT"/>
              </a:rPr>
              <a:t>MW</a:t>
            </a:r>
            <a:r>
              <a:rPr dirty="0" sz="1300" spc="34" b="1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300" b="1">
                <a:solidFill>
                  <a:srgbClr val="333333"/>
                </a:solidFill>
                <a:latin typeface="FTGFCJ+Arial-BoldMT"/>
                <a:cs typeface="FTGFCJ+Arial-BoldMT"/>
              </a:rPr>
              <a:t>facility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568541" y="2784222"/>
            <a:ext cx="1060369" cy="40034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46843" marR="0">
              <a:lnSpc>
                <a:spcPts val="1452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 b="1">
                <a:solidFill>
                  <a:srgbClr val="ffffff"/>
                </a:solidFill>
                <a:latin typeface="FTGFCJ+Arial-BoldMT"/>
                <a:cs typeface="FTGFCJ+Arial-BoldMT"/>
              </a:rPr>
              <a:t>Cooling</a:t>
            </a:r>
          </a:p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 b="1">
                <a:solidFill>
                  <a:srgbClr val="ffffff"/>
                </a:solidFill>
                <a:latin typeface="FTGFCJ+Arial-BoldMT"/>
                <a:cs typeface="FTGFCJ+Arial-BoldMT"/>
              </a:rPr>
              <a:t>Equipment: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7354979" y="2784222"/>
            <a:ext cx="1060369" cy="40034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46843" marR="0">
              <a:lnSpc>
                <a:spcPts val="1452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 b="1">
                <a:solidFill>
                  <a:srgbClr val="ffffff"/>
                </a:solidFill>
                <a:latin typeface="FTGFCJ+Arial-BoldMT"/>
                <a:cs typeface="FTGFCJ+Arial-BoldMT"/>
              </a:rPr>
              <a:t>Cooling</a:t>
            </a:r>
          </a:p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 b="1">
                <a:solidFill>
                  <a:srgbClr val="ffffff"/>
                </a:solidFill>
                <a:latin typeface="FTGFCJ+Arial-BoldMT"/>
                <a:cs typeface="FTGFCJ+Arial-BoldMT"/>
              </a:rPr>
              <a:t>Equipment: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696905" y="3216022"/>
            <a:ext cx="805395" cy="22254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52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ffffff"/>
                </a:solidFill>
                <a:latin typeface="VHNHUV+ArialMT"/>
                <a:cs typeface="VHNHUV+ArialMT"/>
              </a:rPr>
              <a:t>11</a:t>
            </a:r>
            <a:r>
              <a:rPr dirty="0" sz="1300" spc="-56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ffffff"/>
                </a:solidFill>
                <a:latin typeface="VHNHUV+ArialMT"/>
                <a:cs typeface="VHNHUV+ArialMT"/>
              </a:rPr>
              <a:t>MW</a:t>
            </a:r>
            <a:r>
              <a:rPr dirty="0" sz="1300" spc="3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ffffff"/>
                </a:solidFill>
                <a:latin typeface="VHNHUV+ArialMT"/>
                <a:cs typeface="VHNHUV+ArialMT"/>
              </a:rPr>
              <a:t>=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7523254" y="3216022"/>
            <a:ext cx="725573" cy="22254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52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ffffff"/>
                </a:solidFill>
                <a:latin typeface="VHNHUV+ArialMT"/>
                <a:cs typeface="VHNHUV+ArialMT"/>
              </a:rPr>
              <a:t>7</a:t>
            </a:r>
            <a:r>
              <a:rPr dirty="0" sz="1300" spc="37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ffffff"/>
                </a:solidFill>
                <a:latin typeface="VHNHUV+ArialMT"/>
                <a:cs typeface="VHNHUV+ArialMT"/>
              </a:rPr>
              <a:t>MW</a:t>
            </a:r>
            <a:r>
              <a:rPr dirty="0" sz="1300" spc="3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ffffff"/>
                </a:solidFill>
                <a:latin typeface="VHNHUV+ArialMT"/>
                <a:cs typeface="VHNHUV+ArialMT"/>
              </a:rPr>
              <a:t>=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3297946" y="3265092"/>
            <a:ext cx="2202812" cy="83274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7940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ffffff"/>
                </a:solidFill>
                <a:latin typeface="FTGFCJ+Arial-BoldMT"/>
                <a:cs typeface="FTGFCJ+Arial-BoldMT"/>
              </a:rPr>
              <a:t>Power</a:t>
            </a:r>
            <a:r>
              <a:rPr dirty="0" sz="1400" spc="38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ffffff"/>
                </a:solidFill>
                <a:latin typeface="FTGFCJ+Arial-BoldMT"/>
                <a:cs typeface="FTGFCJ+Arial-BoldMT"/>
              </a:rPr>
              <a:t>Allocation:</a:t>
            </a:r>
          </a:p>
          <a:p>
            <a:pPr marL="0" marR="0">
              <a:lnSpc>
                <a:spcPts val="1452"/>
              </a:lnSpc>
              <a:spcBef>
                <a:spcPts val="850"/>
              </a:spcBef>
              <a:spcAft>
                <a:spcPts val="0"/>
              </a:spcAft>
            </a:pPr>
            <a:r>
              <a:rPr dirty="0" sz="1300">
                <a:solidFill>
                  <a:srgbClr val="ffffff"/>
                </a:solidFill>
                <a:latin typeface="VHNHUV+ArialMT"/>
                <a:cs typeface="VHNHUV+ArialMT"/>
              </a:rPr>
              <a:t>24</a:t>
            </a:r>
            <a:r>
              <a:rPr dirty="0" sz="1300" spc="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ffffff"/>
                </a:solidFill>
                <a:latin typeface="VHNHUV+ArialMT"/>
                <a:cs typeface="VHNHUV+ArialMT"/>
              </a:rPr>
              <a:t>MW</a:t>
            </a:r>
            <a:r>
              <a:rPr dirty="0" sz="1300" spc="3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ffffff"/>
                </a:solidFill>
                <a:latin typeface="VHNHUV+ArialMT"/>
                <a:cs typeface="VHNHUV+ArialMT"/>
              </a:rPr>
              <a:t>=</a:t>
            </a:r>
            <a:r>
              <a:rPr dirty="0" sz="1300" spc="3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ffffff"/>
                </a:solidFill>
                <a:latin typeface="VHNHUV+ArialMT"/>
                <a:cs typeface="VHNHUV+ArialMT"/>
              </a:rPr>
              <a:t>cooling</a:t>
            </a:r>
            <a:r>
              <a:rPr dirty="0" sz="1300" spc="3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ffffff"/>
                </a:solidFill>
                <a:latin typeface="VHNHUV+ArialMT"/>
                <a:cs typeface="VHNHUV+ArialMT"/>
              </a:rPr>
              <a:t>equipment</a:t>
            </a:r>
          </a:p>
          <a:p>
            <a:pPr marL="179387" marR="0">
              <a:lnSpc>
                <a:spcPts val="1452"/>
              </a:lnSpc>
              <a:spcBef>
                <a:spcPts val="887"/>
              </a:spcBef>
              <a:spcAft>
                <a:spcPts val="0"/>
              </a:spcAft>
            </a:pPr>
            <a:r>
              <a:rPr dirty="0" sz="1300">
                <a:solidFill>
                  <a:srgbClr val="ffffff"/>
                </a:solidFill>
                <a:latin typeface="VHNHUV+ArialMT"/>
                <a:cs typeface="VHNHUV+ArialMT"/>
              </a:rPr>
              <a:t>48</a:t>
            </a:r>
            <a:r>
              <a:rPr dirty="0" sz="1300" spc="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ffffff"/>
                </a:solidFill>
                <a:latin typeface="VHNHUV+ArialMT"/>
                <a:cs typeface="VHNHUV+ArialMT"/>
              </a:rPr>
              <a:t>MW</a:t>
            </a:r>
            <a:r>
              <a:rPr dirty="0" sz="1300" spc="3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ffffff"/>
                </a:solidFill>
                <a:latin typeface="VHNHUV+ArialMT"/>
                <a:cs typeface="VHNHUV+ArialMT"/>
              </a:rPr>
              <a:t>=</a:t>
            </a:r>
            <a:r>
              <a:rPr dirty="0" sz="1300" spc="3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ffffff"/>
                </a:solidFill>
                <a:latin typeface="VHNHUV+ArialMT"/>
                <a:cs typeface="VHNHUV+ArialMT"/>
              </a:rPr>
              <a:t>IT</a:t>
            </a:r>
            <a:r>
              <a:rPr dirty="0" sz="1300" spc="3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ffffff"/>
                </a:solidFill>
                <a:latin typeface="VHNHUV+ArialMT"/>
                <a:cs typeface="VHNHUV+ArialMT"/>
              </a:rPr>
              <a:t>Equipment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9015328" y="3265092"/>
            <a:ext cx="2340924" cy="83274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48456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ffffff"/>
                </a:solidFill>
                <a:latin typeface="FTGFCJ+Arial-BoldMT"/>
                <a:cs typeface="FTGFCJ+Arial-BoldMT"/>
              </a:rPr>
              <a:t>Power</a:t>
            </a:r>
            <a:r>
              <a:rPr dirty="0" sz="1400" spc="38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ffffff"/>
                </a:solidFill>
                <a:latin typeface="FTGFCJ+Arial-BoldMT"/>
                <a:cs typeface="FTGFCJ+Arial-BoldMT"/>
              </a:rPr>
              <a:t>Allocation:</a:t>
            </a:r>
          </a:p>
          <a:p>
            <a:pPr marL="0" marR="0">
              <a:lnSpc>
                <a:spcPts val="1452"/>
              </a:lnSpc>
              <a:spcBef>
                <a:spcPts val="850"/>
              </a:spcBef>
              <a:spcAft>
                <a:spcPts val="0"/>
              </a:spcAft>
            </a:pPr>
            <a:r>
              <a:rPr dirty="0" sz="1300">
                <a:solidFill>
                  <a:srgbClr val="ffffff"/>
                </a:solidFill>
                <a:latin typeface="VHNHUV+ArialMT"/>
                <a:cs typeface="VHNHUV+ArialMT"/>
              </a:rPr>
              <a:t>20.5</a:t>
            </a:r>
            <a:r>
              <a:rPr dirty="0" sz="1300" spc="43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ffffff"/>
                </a:solidFill>
                <a:latin typeface="VHNHUV+ArialMT"/>
                <a:cs typeface="VHNHUV+ArialMT"/>
              </a:rPr>
              <a:t>MW</a:t>
            </a:r>
            <a:r>
              <a:rPr dirty="0" sz="1300" spc="3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ffffff"/>
                </a:solidFill>
                <a:latin typeface="VHNHUV+ArialMT"/>
                <a:cs typeface="VHNHUV+ArialMT"/>
              </a:rPr>
              <a:t>=</a:t>
            </a:r>
            <a:r>
              <a:rPr dirty="0" sz="1300" spc="3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ffffff"/>
                </a:solidFill>
                <a:latin typeface="VHNHUV+ArialMT"/>
                <a:cs typeface="VHNHUV+ArialMT"/>
              </a:rPr>
              <a:t>cooling</a:t>
            </a:r>
            <a:r>
              <a:rPr dirty="0" sz="1300" spc="3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ffffff"/>
                </a:solidFill>
                <a:latin typeface="VHNHUV+ArialMT"/>
                <a:cs typeface="VHNHUV+ArialMT"/>
              </a:rPr>
              <a:t>equipment</a:t>
            </a:r>
          </a:p>
          <a:p>
            <a:pPr marL="248443" marR="0">
              <a:lnSpc>
                <a:spcPts val="1452"/>
              </a:lnSpc>
              <a:spcBef>
                <a:spcPts val="887"/>
              </a:spcBef>
              <a:spcAft>
                <a:spcPts val="0"/>
              </a:spcAft>
            </a:pPr>
            <a:r>
              <a:rPr dirty="0" sz="1300">
                <a:solidFill>
                  <a:srgbClr val="ffffff"/>
                </a:solidFill>
                <a:latin typeface="VHNHUV+ArialMT"/>
                <a:cs typeface="VHNHUV+ArialMT"/>
              </a:rPr>
              <a:t>52</a:t>
            </a:r>
            <a:r>
              <a:rPr dirty="0" sz="1300" spc="38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ffffff"/>
                </a:solidFill>
                <a:latin typeface="VHNHUV+ArialMT"/>
                <a:cs typeface="VHNHUV+ArialMT"/>
              </a:rPr>
              <a:t>MW</a:t>
            </a:r>
            <a:r>
              <a:rPr dirty="0" sz="1300" spc="3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ffffff"/>
                </a:solidFill>
                <a:latin typeface="VHNHUV+ArialMT"/>
                <a:cs typeface="VHNHUV+ArialMT"/>
              </a:rPr>
              <a:t>=</a:t>
            </a:r>
            <a:r>
              <a:rPr dirty="0" sz="1300" spc="3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ffffff"/>
                </a:solidFill>
                <a:latin typeface="VHNHUV+ArialMT"/>
                <a:cs typeface="VHNHUV+ArialMT"/>
              </a:rPr>
              <a:t>IT</a:t>
            </a:r>
            <a:r>
              <a:rPr dirty="0" sz="1300" spc="3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ffffff"/>
                </a:solidFill>
                <a:latin typeface="VHNHUV+ArialMT"/>
                <a:cs typeface="VHNHUV+ArialMT"/>
              </a:rPr>
              <a:t>Equipment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448684" y="3470022"/>
            <a:ext cx="1298826" cy="40034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52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ffffff"/>
                </a:solidFill>
                <a:latin typeface="VHNHUV+ArialMT"/>
                <a:cs typeface="VHNHUV+ArialMT"/>
              </a:rPr>
              <a:t>1,445</a:t>
            </a:r>
            <a:r>
              <a:rPr dirty="0" sz="1300" spc="3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ffffff"/>
                </a:solidFill>
                <a:latin typeface="VHNHUV+ArialMT"/>
                <a:cs typeface="VHNHUV+ArialMT"/>
              </a:rPr>
              <a:t>motors</a:t>
            </a:r>
            <a:r>
              <a:rPr dirty="0" sz="1300" spc="3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ffffff"/>
                </a:solidFill>
                <a:latin typeface="VHNHUV+ArialMT"/>
                <a:cs typeface="VHNHUV+ArialMT"/>
              </a:rPr>
              <a:t>at</a:t>
            </a:r>
          </a:p>
          <a:p>
            <a:pPr marL="318293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ffffff"/>
                </a:solidFill>
                <a:latin typeface="VHNHUV+ArialMT"/>
                <a:cs typeface="VHNHUV+ArialMT"/>
              </a:rPr>
              <a:t>7.5</a:t>
            </a:r>
            <a:r>
              <a:rPr dirty="0" sz="1300" spc="36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ffffff"/>
                </a:solidFill>
                <a:latin typeface="VHNHUV+ArialMT"/>
                <a:cs typeface="VHNHUV+ArialMT"/>
              </a:rPr>
              <a:t>kW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7203373" y="3470022"/>
            <a:ext cx="1363050" cy="40034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52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ffffff"/>
                </a:solidFill>
                <a:latin typeface="VHNHUV+ArialMT"/>
                <a:cs typeface="VHNHUV+ArialMT"/>
              </a:rPr>
              <a:t>1,575*</a:t>
            </a:r>
            <a:r>
              <a:rPr dirty="0" sz="1300" spc="3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ffffff"/>
                </a:solidFill>
                <a:latin typeface="VHNHUV+ArialMT"/>
                <a:cs typeface="VHNHUV+ArialMT"/>
              </a:rPr>
              <a:t>motors</a:t>
            </a:r>
            <a:r>
              <a:rPr dirty="0" sz="1300" spc="3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ffffff"/>
                </a:solidFill>
                <a:latin typeface="VHNHUV+ArialMT"/>
                <a:cs typeface="VHNHUV+ArialMT"/>
              </a:rPr>
              <a:t>at</a:t>
            </a:r>
          </a:p>
          <a:p>
            <a:pPr marL="350043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ffffff"/>
                </a:solidFill>
                <a:latin typeface="VHNHUV+ArialMT"/>
                <a:cs typeface="VHNHUV+ArialMT"/>
              </a:rPr>
              <a:t>4.4</a:t>
            </a:r>
            <a:r>
              <a:rPr dirty="0" sz="1300" spc="36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ffffff"/>
                </a:solidFill>
                <a:latin typeface="VHNHUV+ArialMT"/>
                <a:cs typeface="VHNHUV+ArialMT"/>
              </a:rPr>
              <a:t>kW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1498534" y="4350810"/>
            <a:ext cx="1251637" cy="22254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52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 b="1">
                <a:solidFill>
                  <a:srgbClr val="ffffff"/>
                </a:solidFill>
                <a:latin typeface="FTGFCJ+Arial-BoldMT"/>
                <a:cs typeface="FTGFCJ+Arial-BoldMT"/>
              </a:rPr>
              <a:t>IT</a:t>
            </a:r>
            <a:r>
              <a:rPr dirty="0" sz="1300" spc="34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300" b="1">
                <a:solidFill>
                  <a:srgbClr val="ffffff"/>
                </a:solidFill>
                <a:latin typeface="FTGFCJ+Arial-BoldMT"/>
                <a:cs typeface="FTGFCJ+Arial-BoldMT"/>
              </a:rPr>
              <a:t>Equipment: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7284973" y="4350810"/>
            <a:ext cx="1251637" cy="22254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52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 b="1">
                <a:solidFill>
                  <a:srgbClr val="ffffff"/>
                </a:solidFill>
                <a:latin typeface="FTGFCJ+Arial-BoldMT"/>
                <a:cs typeface="FTGFCJ+Arial-BoldMT"/>
              </a:rPr>
              <a:t>IT</a:t>
            </a:r>
            <a:r>
              <a:rPr dirty="0" sz="1300" spc="34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300" b="1">
                <a:solidFill>
                  <a:srgbClr val="ffffff"/>
                </a:solidFill>
                <a:latin typeface="FTGFCJ+Arial-BoldMT"/>
                <a:cs typeface="FTGFCJ+Arial-BoldMT"/>
              </a:rPr>
              <a:t>Equipment: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3895640" y="4469645"/>
            <a:ext cx="1009789" cy="22254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52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ffffff"/>
                </a:solidFill>
                <a:latin typeface="VHNHUV+ArialMT"/>
                <a:cs typeface="VHNHUV+ArialMT"/>
              </a:rPr>
              <a:t>13.5</a:t>
            </a:r>
            <a:r>
              <a:rPr dirty="0" sz="1300" spc="3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ffffff"/>
                </a:solidFill>
                <a:latin typeface="VHNHUV+ArialMT"/>
                <a:cs typeface="VHNHUV+ArialMT"/>
              </a:rPr>
              <a:t>=</a:t>
            </a:r>
            <a:r>
              <a:rPr dirty="0" sz="1300" spc="3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ffffff"/>
                </a:solidFill>
                <a:latin typeface="VHNHUV+ArialMT"/>
                <a:cs typeface="VHNHUV+ArialMT"/>
              </a:rPr>
              <a:t>fixed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9704792" y="4469645"/>
            <a:ext cx="1009789" cy="22254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52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ffffff"/>
                </a:solidFill>
                <a:latin typeface="VHNHUV+ArialMT"/>
                <a:cs typeface="VHNHUV+ArialMT"/>
              </a:rPr>
              <a:t>13.5</a:t>
            </a:r>
            <a:r>
              <a:rPr dirty="0" sz="1300" spc="3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ffffff"/>
                </a:solidFill>
                <a:latin typeface="VHNHUV+ArialMT"/>
                <a:cs typeface="VHNHUV+ArialMT"/>
              </a:rPr>
              <a:t>=</a:t>
            </a:r>
            <a:r>
              <a:rPr dirty="0" sz="1300" spc="3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ffffff"/>
                </a:solidFill>
                <a:latin typeface="VHNHUV+ArialMT"/>
                <a:cs typeface="VHNHUV+ArialMT"/>
              </a:rPr>
              <a:t>fixed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1789047" y="4579410"/>
            <a:ext cx="675640" cy="22254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52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ffffff"/>
                </a:solidFill>
                <a:latin typeface="VHNHUV+ArialMT"/>
                <a:cs typeface="VHNHUV+ArialMT"/>
              </a:rPr>
              <a:t>48</a:t>
            </a:r>
            <a:r>
              <a:rPr dirty="0" sz="1300" spc="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ffffff"/>
                </a:solidFill>
                <a:latin typeface="VHNHUV+ArialMT"/>
                <a:cs typeface="VHNHUV+ArialMT"/>
              </a:rPr>
              <a:t>MW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7575485" y="4579410"/>
            <a:ext cx="675361" cy="22254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52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ffffff"/>
                </a:solidFill>
                <a:latin typeface="VHNHUV+ArialMT"/>
                <a:cs typeface="VHNHUV+ArialMT"/>
              </a:rPr>
              <a:t>52</a:t>
            </a:r>
            <a:r>
              <a:rPr dirty="0" sz="1300" spc="33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ffffff"/>
                </a:solidFill>
                <a:latin typeface="VHNHUV+ArialMT"/>
                <a:cs typeface="VHNHUV+ArialMT"/>
              </a:rPr>
              <a:t>MW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1485591" y="5538806"/>
            <a:ext cx="2137714" cy="5135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333333"/>
                </a:solidFill>
                <a:latin typeface="VHNHUV+ArialMT"/>
                <a:cs typeface="VHNHUV+ArialMT"/>
              </a:rPr>
              <a:t>Servers:</a:t>
            </a:r>
            <a:r>
              <a:rPr dirty="0" sz="1400" spc="37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333333"/>
                </a:solidFill>
                <a:latin typeface="VHNHUV+ArialMT"/>
                <a:cs typeface="VHNHUV+ArialMT"/>
              </a:rPr>
              <a:t>151,000</a:t>
            </a:r>
            <a:r>
              <a:rPr dirty="0" sz="1400" spc="37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333333"/>
                </a:solidFill>
                <a:latin typeface="VHNHUV+ArialMT"/>
                <a:cs typeface="VHNHUV+ArialMT"/>
              </a:rPr>
              <a:t>servers</a:t>
            </a:r>
          </a:p>
          <a:p>
            <a:pPr marL="112712" marR="0">
              <a:lnSpc>
                <a:spcPts val="1564"/>
              </a:lnSpc>
              <a:spcBef>
                <a:spcPts val="565"/>
              </a:spcBef>
              <a:spcAft>
                <a:spcPts val="0"/>
              </a:spcAft>
            </a:pPr>
            <a:r>
              <a:rPr dirty="0" sz="1400">
                <a:solidFill>
                  <a:srgbClr val="333333"/>
                </a:solidFill>
                <a:latin typeface="VHNHUV+ArialMT"/>
                <a:cs typeface="VHNHUV+ArialMT"/>
              </a:rPr>
              <a:t>Revenue:</a:t>
            </a:r>
            <a:r>
              <a:rPr dirty="0" sz="1400" spc="37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333333"/>
                </a:solidFill>
                <a:latin typeface="VHNHUV+ArialMT"/>
                <a:cs typeface="VHNHUV+ArialMT"/>
              </a:rPr>
              <a:t>$101</a:t>
            </a:r>
            <a:r>
              <a:rPr dirty="0" sz="1400" spc="37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333333"/>
                </a:solidFill>
                <a:latin typeface="VHNHUV+ArialMT"/>
                <a:cs typeface="VHNHUV+ArialMT"/>
              </a:rPr>
              <a:t>million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7221229" y="5538806"/>
            <a:ext cx="2237309" cy="5135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ffffff"/>
                </a:solidFill>
                <a:latin typeface="FTGFCJ+Arial-BoldMT"/>
                <a:cs typeface="FTGFCJ+Arial-BoldMT"/>
              </a:rPr>
              <a:t>Servers:</a:t>
            </a:r>
            <a:r>
              <a:rPr dirty="0" sz="1400" spc="37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ffffff"/>
                </a:solidFill>
                <a:latin typeface="FTGFCJ+Arial-BoldMT"/>
                <a:cs typeface="FTGFCJ+Arial-BoldMT"/>
              </a:rPr>
              <a:t>165,000</a:t>
            </a:r>
            <a:r>
              <a:rPr dirty="0" sz="1400" spc="37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ffffff"/>
                </a:solidFill>
                <a:latin typeface="FTGFCJ+Arial-BoldMT"/>
                <a:cs typeface="FTGFCJ+Arial-BoldMT"/>
              </a:rPr>
              <a:t>servers</a:t>
            </a:r>
          </a:p>
          <a:p>
            <a:pPr marL="115236" marR="0">
              <a:lnSpc>
                <a:spcPts val="1564"/>
              </a:lnSpc>
              <a:spcBef>
                <a:spcPts val="565"/>
              </a:spcBef>
              <a:spcAft>
                <a:spcPts val="0"/>
              </a:spcAft>
            </a:pPr>
            <a:r>
              <a:rPr dirty="0" sz="1400" b="1">
                <a:solidFill>
                  <a:srgbClr val="ffffff"/>
                </a:solidFill>
                <a:latin typeface="FTGFCJ+Arial-BoldMT"/>
                <a:cs typeface="FTGFCJ+Arial-BoldMT"/>
              </a:rPr>
              <a:t>Revenue:</a:t>
            </a:r>
            <a:r>
              <a:rPr dirty="0" sz="1400" spc="37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ffffff"/>
                </a:solidFill>
                <a:latin typeface="FTGFCJ+Arial-BoldMT"/>
                <a:cs typeface="FTGFCJ+Arial-BoldMT"/>
              </a:rPr>
              <a:t>$110</a:t>
            </a:r>
            <a:r>
              <a:rPr dirty="0" sz="1400" spc="37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ffffff"/>
                </a:solidFill>
                <a:latin typeface="FTGFCJ+Arial-BoldMT"/>
                <a:cs typeface="FTGFCJ+Arial-BoldMT"/>
              </a:rPr>
              <a:t>million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9875511" y="5562732"/>
            <a:ext cx="1708052" cy="45412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 b="1">
                <a:solidFill>
                  <a:srgbClr val="d7282f"/>
                </a:solidFill>
                <a:latin typeface="FTGFCJ+Arial-BoldMT"/>
                <a:cs typeface="FTGFCJ+Arial-BoldMT"/>
              </a:rPr>
              <a:t>9%</a:t>
            </a:r>
            <a:r>
              <a:rPr dirty="0" sz="1500" spc="40" b="1">
                <a:solidFill>
                  <a:srgbClr val="d7282f"/>
                </a:solidFill>
                <a:latin typeface="Times New Roman"/>
                <a:cs typeface="Times New Roman"/>
              </a:rPr>
              <a:t> </a:t>
            </a:r>
            <a:r>
              <a:rPr dirty="0" sz="1500" b="1">
                <a:solidFill>
                  <a:srgbClr val="d7282f"/>
                </a:solidFill>
                <a:latin typeface="FTGFCJ+Arial-BoldMT"/>
                <a:cs typeface="FTGFCJ+Arial-BoldMT"/>
              </a:rPr>
              <a:t>annual</a:t>
            </a:r>
          </a:p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 b="1">
                <a:solidFill>
                  <a:srgbClr val="d7282f"/>
                </a:solidFill>
                <a:latin typeface="FTGFCJ+Arial-BoldMT"/>
                <a:cs typeface="FTGFCJ+Arial-BoldMT"/>
              </a:rPr>
              <a:t>revenue</a:t>
            </a:r>
            <a:r>
              <a:rPr dirty="0" sz="1500" spc="40" b="1">
                <a:solidFill>
                  <a:srgbClr val="d7282f"/>
                </a:solidFill>
                <a:latin typeface="Times New Roman"/>
                <a:cs typeface="Times New Roman"/>
              </a:rPr>
              <a:t> </a:t>
            </a:r>
            <a:r>
              <a:rPr dirty="0" sz="1500" b="1">
                <a:solidFill>
                  <a:srgbClr val="d7282f"/>
                </a:solidFill>
                <a:latin typeface="FTGFCJ+Arial-BoldMT"/>
                <a:cs typeface="FTGFCJ+Arial-BoldMT"/>
              </a:rPr>
              <a:t>increase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2748354" y="6554247"/>
            <a:ext cx="8881427" cy="1852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58"/>
              </a:lnSpc>
              <a:spcBef>
                <a:spcPts val="0"/>
              </a:spcBef>
              <a:spcAft>
                <a:spcPts val="0"/>
              </a:spcAft>
            </a:pPr>
            <a:r>
              <a:rPr dirty="0" sz="500">
                <a:solidFill>
                  <a:srgbClr val="808080"/>
                </a:solidFill>
                <a:latin typeface="VHNHUV+ArialMT"/>
                <a:cs typeface="VHNHUV+ArialMT"/>
              </a:rPr>
              <a:t>Assumptions:</a:t>
            </a:r>
            <a:r>
              <a:rPr dirty="0" sz="500" spc="12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dirty="0" sz="500">
                <a:solidFill>
                  <a:srgbClr val="808080"/>
                </a:solidFill>
                <a:latin typeface="VHNHUV+ArialMT"/>
                <a:cs typeface="VHNHUV+ArialMT"/>
              </a:rPr>
              <a:t>These</a:t>
            </a:r>
            <a:r>
              <a:rPr dirty="0" sz="500" spc="14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dirty="0" sz="500">
                <a:solidFill>
                  <a:srgbClr val="808080"/>
                </a:solidFill>
                <a:latin typeface="VHNHUV+ArialMT"/>
                <a:cs typeface="VHNHUV+ArialMT"/>
              </a:rPr>
              <a:t>numbers</a:t>
            </a:r>
            <a:r>
              <a:rPr dirty="0" sz="500" spc="14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dirty="0" sz="500">
                <a:solidFill>
                  <a:srgbClr val="808080"/>
                </a:solidFill>
                <a:latin typeface="VHNHUV+ArialMT"/>
                <a:cs typeface="VHNHUV+ArialMT"/>
              </a:rPr>
              <a:t>are</a:t>
            </a:r>
            <a:r>
              <a:rPr dirty="0" sz="500" spc="12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dirty="0" sz="500">
                <a:solidFill>
                  <a:srgbClr val="808080"/>
                </a:solidFill>
                <a:latin typeface="VHNHUV+ArialMT"/>
                <a:cs typeface="VHNHUV+ArialMT"/>
              </a:rPr>
              <a:t>rounded</a:t>
            </a:r>
            <a:r>
              <a:rPr dirty="0" sz="500" spc="12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dirty="0" sz="500">
                <a:solidFill>
                  <a:srgbClr val="808080"/>
                </a:solidFill>
                <a:latin typeface="VHNHUV+ArialMT"/>
                <a:cs typeface="VHNHUV+ArialMT"/>
              </a:rPr>
              <a:t>for</a:t>
            </a:r>
            <a:r>
              <a:rPr dirty="0" sz="500" spc="14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dirty="0" sz="500">
                <a:solidFill>
                  <a:srgbClr val="808080"/>
                </a:solidFill>
                <a:latin typeface="VHNHUV+ArialMT"/>
                <a:cs typeface="VHNHUV+ArialMT"/>
              </a:rPr>
              <a:t>simplicity</a:t>
            </a:r>
            <a:r>
              <a:rPr dirty="0" sz="500" spc="14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dirty="0" sz="500">
                <a:solidFill>
                  <a:srgbClr val="808080"/>
                </a:solidFill>
                <a:latin typeface="VHNHUV+ArialMT"/>
                <a:cs typeface="VHNHUV+ArialMT"/>
              </a:rPr>
              <a:t>and</a:t>
            </a:r>
            <a:r>
              <a:rPr dirty="0" sz="500" spc="12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dirty="0" sz="500">
                <a:solidFill>
                  <a:srgbClr val="808080"/>
                </a:solidFill>
                <a:latin typeface="VHNHUV+ArialMT"/>
                <a:cs typeface="VHNHUV+ArialMT"/>
              </a:rPr>
              <a:t>are</a:t>
            </a:r>
            <a:r>
              <a:rPr dirty="0" sz="500" spc="12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dirty="0" sz="500">
                <a:solidFill>
                  <a:srgbClr val="808080"/>
                </a:solidFill>
                <a:latin typeface="VHNHUV+ArialMT"/>
                <a:cs typeface="VHNHUV+ArialMT"/>
              </a:rPr>
              <a:t>not</a:t>
            </a:r>
            <a:r>
              <a:rPr dirty="0" sz="500" spc="12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dirty="0" sz="500">
                <a:solidFill>
                  <a:srgbClr val="808080"/>
                </a:solidFill>
                <a:latin typeface="VHNHUV+ArialMT"/>
                <a:cs typeface="VHNHUV+ArialMT"/>
              </a:rPr>
              <a:t>exact.The</a:t>
            </a:r>
            <a:r>
              <a:rPr dirty="0" sz="500" spc="12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dirty="0" sz="500">
                <a:solidFill>
                  <a:srgbClr val="808080"/>
                </a:solidFill>
                <a:latin typeface="VHNHUV+ArialMT"/>
                <a:cs typeface="VHNHUV+ArialMT"/>
              </a:rPr>
              <a:t>revenue</a:t>
            </a:r>
            <a:r>
              <a:rPr dirty="0" sz="500" spc="12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dirty="0" sz="500">
                <a:solidFill>
                  <a:srgbClr val="808080"/>
                </a:solidFill>
                <a:latin typeface="VHNHUV+ArialMT"/>
                <a:cs typeface="VHNHUV+ArialMT"/>
              </a:rPr>
              <a:t>is</a:t>
            </a:r>
            <a:r>
              <a:rPr dirty="0" sz="500" spc="14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dirty="0" sz="500">
                <a:solidFill>
                  <a:srgbClr val="808080"/>
                </a:solidFill>
                <a:latin typeface="VHNHUV+ArialMT"/>
                <a:cs typeface="VHNHUV+ArialMT"/>
              </a:rPr>
              <a:t>chosen</a:t>
            </a:r>
            <a:r>
              <a:rPr dirty="0" sz="500" spc="12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dirty="0" sz="500">
                <a:solidFill>
                  <a:srgbClr val="808080"/>
                </a:solidFill>
                <a:latin typeface="VHNHUV+ArialMT"/>
                <a:cs typeface="VHNHUV+ArialMT"/>
              </a:rPr>
              <a:t>based</a:t>
            </a:r>
            <a:r>
              <a:rPr dirty="0" sz="500" spc="12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dirty="0" sz="500">
                <a:solidFill>
                  <a:srgbClr val="808080"/>
                </a:solidFill>
                <a:latin typeface="VHNHUV+ArialMT"/>
                <a:cs typeface="VHNHUV+ArialMT"/>
              </a:rPr>
              <a:t>on</a:t>
            </a:r>
            <a:r>
              <a:rPr dirty="0" sz="500" spc="14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dirty="0" sz="500">
                <a:solidFill>
                  <a:srgbClr val="808080"/>
                </a:solidFill>
                <a:latin typeface="VHNHUV+ArialMT"/>
                <a:cs typeface="VHNHUV+ArialMT"/>
              </a:rPr>
              <a:t>industry</a:t>
            </a:r>
            <a:r>
              <a:rPr dirty="0" sz="500" spc="14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dirty="0" sz="500">
                <a:solidFill>
                  <a:srgbClr val="808080"/>
                </a:solidFill>
                <a:latin typeface="VHNHUV+ArialMT"/>
                <a:cs typeface="VHNHUV+ArialMT"/>
              </a:rPr>
              <a:t>hosting</a:t>
            </a:r>
            <a:r>
              <a:rPr dirty="0" sz="500" spc="14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dirty="0" sz="500">
                <a:solidFill>
                  <a:srgbClr val="808080"/>
                </a:solidFill>
                <a:latin typeface="VHNHUV+ArialMT"/>
                <a:cs typeface="VHNHUV+ArialMT"/>
              </a:rPr>
              <a:t>charges.</a:t>
            </a:r>
            <a:r>
              <a:rPr dirty="0" sz="500" spc="12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dirty="0" sz="500">
                <a:solidFill>
                  <a:srgbClr val="808080"/>
                </a:solidFill>
                <a:latin typeface="VHNHUV+ArialMT"/>
                <a:cs typeface="VHNHUV+ArialMT"/>
              </a:rPr>
              <a:t>There</a:t>
            </a:r>
            <a:r>
              <a:rPr dirty="0" sz="500" spc="14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dirty="0" sz="500">
                <a:solidFill>
                  <a:srgbClr val="808080"/>
                </a:solidFill>
                <a:latin typeface="VHNHUV+ArialMT"/>
                <a:cs typeface="VHNHUV+ArialMT"/>
              </a:rPr>
              <a:t>are</a:t>
            </a:r>
            <a:r>
              <a:rPr dirty="0" sz="500" spc="12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dirty="0" sz="500">
                <a:solidFill>
                  <a:srgbClr val="808080"/>
                </a:solidFill>
                <a:latin typeface="VHNHUV+ArialMT"/>
                <a:cs typeface="VHNHUV+ArialMT"/>
              </a:rPr>
              <a:t>additional</a:t>
            </a:r>
            <a:r>
              <a:rPr dirty="0" sz="500" spc="14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dirty="0" sz="500">
                <a:solidFill>
                  <a:srgbClr val="808080"/>
                </a:solidFill>
                <a:latin typeface="VHNHUV+ArialMT"/>
                <a:cs typeface="VHNHUV+ArialMT"/>
              </a:rPr>
              <a:t>ways</a:t>
            </a:r>
            <a:r>
              <a:rPr dirty="0" sz="500" spc="14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dirty="0" sz="500">
                <a:solidFill>
                  <a:srgbClr val="808080"/>
                </a:solidFill>
                <a:latin typeface="VHNHUV+ArialMT"/>
                <a:cs typeface="VHNHUV+ArialMT"/>
              </a:rPr>
              <a:t>data</a:t>
            </a:r>
            <a:r>
              <a:rPr dirty="0" sz="500" spc="14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dirty="0" sz="500">
                <a:solidFill>
                  <a:srgbClr val="808080"/>
                </a:solidFill>
                <a:latin typeface="VHNHUV+ArialMT"/>
                <a:cs typeface="VHNHUV+ArialMT"/>
              </a:rPr>
              <a:t>centers</a:t>
            </a:r>
            <a:r>
              <a:rPr dirty="0" sz="500" spc="14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dirty="0" sz="500">
                <a:solidFill>
                  <a:srgbClr val="808080"/>
                </a:solidFill>
                <a:latin typeface="VHNHUV+ArialMT"/>
                <a:cs typeface="VHNHUV+ArialMT"/>
              </a:rPr>
              <a:t>make</a:t>
            </a:r>
            <a:r>
              <a:rPr dirty="0" sz="500" spc="12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dirty="0" sz="500">
                <a:solidFill>
                  <a:srgbClr val="808080"/>
                </a:solidFill>
                <a:latin typeface="VHNHUV+ArialMT"/>
                <a:cs typeface="VHNHUV+ArialMT"/>
              </a:rPr>
              <a:t>revenue</a:t>
            </a:r>
            <a:r>
              <a:rPr dirty="0" sz="500" spc="12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dirty="0" sz="500">
                <a:solidFill>
                  <a:srgbClr val="808080"/>
                </a:solidFill>
                <a:latin typeface="VHNHUV+ArialMT"/>
                <a:cs typeface="VHNHUV+ArialMT"/>
              </a:rPr>
              <a:t>but</a:t>
            </a:r>
            <a:r>
              <a:rPr dirty="0" sz="500" spc="12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dirty="0" sz="500">
                <a:solidFill>
                  <a:srgbClr val="808080"/>
                </a:solidFill>
                <a:latin typeface="VHNHUV+ArialMT"/>
                <a:cs typeface="VHNHUV+ArialMT"/>
              </a:rPr>
              <a:t>for</a:t>
            </a:r>
            <a:r>
              <a:rPr dirty="0" sz="500" spc="14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dirty="0" sz="500">
                <a:solidFill>
                  <a:srgbClr val="808080"/>
                </a:solidFill>
                <a:latin typeface="VHNHUV+ArialMT"/>
                <a:cs typeface="VHNHUV+ArialMT"/>
              </a:rPr>
              <a:t>simplicity</a:t>
            </a:r>
            <a:r>
              <a:rPr dirty="0" sz="500" spc="14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dirty="0" sz="500">
                <a:solidFill>
                  <a:srgbClr val="808080"/>
                </a:solidFill>
                <a:latin typeface="VHNHUV+ArialMT"/>
                <a:cs typeface="VHNHUV+ArialMT"/>
              </a:rPr>
              <a:t>purposes</a:t>
            </a:r>
            <a:r>
              <a:rPr dirty="0" sz="500" spc="14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dirty="0" sz="500">
                <a:solidFill>
                  <a:srgbClr val="808080"/>
                </a:solidFill>
                <a:latin typeface="VHNHUV+ArialMT"/>
                <a:cs typeface="VHNHUV+ArialMT"/>
              </a:rPr>
              <a:t>we</a:t>
            </a:r>
            <a:r>
              <a:rPr dirty="0" sz="500" spc="14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dirty="0" sz="500">
                <a:solidFill>
                  <a:srgbClr val="808080"/>
                </a:solidFill>
                <a:latin typeface="VHNHUV+ArialMT"/>
                <a:cs typeface="VHNHUV+ArialMT"/>
              </a:rPr>
              <a:t>have</a:t>
            </a:r>
            <a:r>
              <a:rPr dirty="0" sz="500" spc="12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dirty="0" sz="500">
                <a:solidFill>
                  <a:srgbClr val="808080"/>
                </a:solidFill>
                <a:latin typeface="VHNHUV+ArialMT"/>
                <a:cs typeface="VHNHUV+ArialMT"/>
              </a:rPr>
              <a:t>calculated</a:t>
            </a:r>
            <a:r>
              <a:rPr dirty="0" sz="500" spc="14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dirty="0" sz="500">
                <a:solidFill>
                  <a:srgbClr val="808080"/>
                </a:solidFill>
                <a:latin typeface="VHNHUV+ArialMT"/>
                <a:cs typeface="VHNHUV+ArialMT"/>
              </a:rPr>
              <a:t>revenue</a:t>
            </a:r>
            <a:r>
              <a:rPr dirty="0" sz="500" spc="12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dirty="0" sz="500">
                <a:solidFill>
                  <a:srgbClr val="808080"/>
                </a:solidFill>
                <a:latin typeface="VHNHUV+ArialMT"/>
                <a:cs typeface="VHNHUV+ArialMT"/>
              </a:rPr>
              <a:t>based</a:t>
            </a:r>
            <a:r>
              <a:rPr dirty="0" sz="500" spc="12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dirty="0" sz="500">
                <a:solidFill>
                  <a:srgbClr val="808080"/>
                </a:solidFill>
                <a:latin typeface="VHNHUV+ArialMT"/>
                <a:cs typeface="VHNHUV+ArialMT"/>
              </a:rPr>
              <a:t>on</a:t>
            </a:r>
            <a:r>
              <a:rPr dirty="0" sz="500" spc="12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dirty="0" sz="500">
                <a:solidFill>
                  <a:srgbClr val="808080"/>
                </a:solidFill>
                <a:latin typeface="VHNHUV+ArialMT"/>
                <a:cs typeface="VHNHUV+ArialMT"/>
              </a:rPr>
              <a:t>hosting</a:t>
            </a:r>
            <a:r>
              <a:rPr dirty="0" sz="500" spc="14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dirty="0" sz="500" spc="-31">
                <a:solidFill>
                  <a:srgbClr val="808080"/>
                </a:solidFill>
                <a:latin typeface="VHNHUV+ArialMT"/>
                <a:cs typeface="VHNHUV+ArialMT"/>
              </a:rPr>
              <a:t>charges1.</a:t>
            </a:r>
            <a:r>
              <a:rPr dirty="0" sz="500" spc="-58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dirty="0" sz="500">
                <a:solidFill>
                  <a:srgbClr val="808080"/>
                </a:solidFill>
                <a:latin typeface="VHNHUV+ArialMT"/>
                <a:cs typeface="VHNHUV+ArialMT"/>
              </a:rPr>
              <a:t>3.5</a:t>
            </a:r>
            <a:r>
              <a:rPr dirty="0" sz="500" spc="14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dirty="0" sz="500">
                <a:solidFill>
                  <a:srgbClr val="808080"/>
                </a:solidFill>
                <a:latin typeface="VHNHUV+ArialMT"/>
                <a:cs typeface="VHNHUV+ArialMT"/>
              </a:rPr>
              <a:t>MW</a:t>
            </a:r>
            <a:r>
              <a:rPr dirty="0" sz="500" spc="12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dirty="0" sz="500">
                <a:solidFill>
                  <a:srgbClr val="808080"/>
                </a:solidFill>
                <a:latin typeface="VHNHUV+ArialMT"/>
                <a:cs typeface="VHNHUV+ArialMT"/>
              </a:rPr>
              <a:t>fixed</a:t>
            </a:r>
            <a:r>
              <a:rPr dirty="0" sz="500" spc="14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dirty="0" sz="500">
                <a:solidFill>
                  <a:srgbClr val="808080"/>
                </a:solidFill>
                <a:latin typeface="VHNHUV+ArialMT"/>
                <a:cs typeface="VHNHUV+ArialMT"/>
              </a:rPr>
              <a:t>power</a:t>
            </a:r>
            <a:r>
              <a:rPr dirty="0" sz="500" spc="14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dirty="0" sz="500">
                <a:solidFill>
                  <a:srgbClr val="808080"/>
                </a:solidFill>
                <a:latin typeface="VHNHUV+ArialMT"/>
                <a:cs typeface="VHNHUV+ArialMT"/>
              </a:rPr>
              <a:t>is</a:t>
            </a:r>
            <a:r>
              <a:rPr dirty="0" sz="500" spc="14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dirty="0" sz="500">
                <a:solidFill>
                  <a:srgbClr val="808080"/>
                </a:solidFill>
                <a:latin typeface="VHNHUV+ArialMT"/>
                <a:cs typeface="VHNHUV+ArialMT"/>
              </a:rPr>
              <a:t>allocated</a:t>
            </a:r>
            <a:r>
              <a:rPr dirty="0" sz="500" spc="14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dirty="0" sz="500">
                <a:solidFill>
                  <a:srgbClr val="808080"/>
                </a:solidFill>
                <a:latin typeface="VHNHUV+ArialMT"/>
                <a:cs typeface="VHNHUV+ArialMT"/>
              </a:rPr>
              <a:t>towards</a:t>
            </a:r>
          </a:p>
          <a:p>
            <a:pPr marL="0" marR="0">
              <a:lnSpc>
                <a:spcPts val="558"/>
              </a:lnSpc>
              <a:spcBef>
                <a:spcPts val="41"/>
              </a:spcBef>
              <a:spcAft>
                <a:spcPts val="0"/>
              </a:spcAft>
            </a:pPr>
            <a:r>
              <a:rPr dirty="0" sz="500">
                <a:solidFill>
                  <a:srgbClr val="808080"/>
                </a:solidFill>
                <a:latin typeface="VHNHUV+ArialMT"/>
                <a:cs typeface="VHNHUV+ArialMT"/>
              </a:rPr>
              <a:t>the</a:t>
            </a:r>
            <a:r>
              <a:rPr dirty="0" sz="500" spc="14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dirty="0" sz="500">
                <a:solidFill>
                  <a:srgbClr val="808080"/>
                </a:solidFill>
                <a:latin typeface="VHNHUV+ArialMT"/>
                <a:cs typeface="VHNHUV+ArialMT"/>
              </a:rPr>
              <a:t>refrigeration</a:t>
            </a:r>
            <a:r>
              <a:rPr dirty="0" sz="500" spc="14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dirty="0" sz="500">
                <a:solidFill>
                  <a:srgbClr val="808080"/>
                </a:solidFill>
                <a:latin typeface="VHNHUV+ArialMT"/>
                <a:cs typeface="VHNHUV+ArialMT"/>
              </a:rPr>
              <a:t>chiller</a:t>
            </a:r>
            <a:r>
              <a:rPr dirty="0" sz="500" spc="14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dirty="0" sz="500">
                <a:solidFill>
                  <a:srgbClr val="808080"/>
                </a:solidFill>
                <a:latin typeface="VHNHUV+ArialMT"/>
                <a:cs typeface="VHNHUV+ArialMT"/>
              </a:rPr>
              <a:t>compressor,</a:t>
            </a:r>
            <a:r>
              <a:rPr dirty="0" sz="500" spc="12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dirty="0" sz="500">
                <a:solidFill>
                  <a:srgbClr val="808080"/>
                </a:solidFill>
                <a:latin typeface="VHNHUV+ArialMT"/>
                <a:cs typeface="VHNHUV+ArialMT"/>
              </a:rPr>
              <a:t>and</a:t>
            </a:r>
            <a:r>
              <a:rPr dirty="0" sz="500" spc="14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dirty="0" sz="500">
                <a:solidFill>
                  <a:srgbClr val="808080"/>
                </a:solidFill>
                <a:latin typeface="VHNHUV+ArialMT"/>
                <a:cs typeface="VHNHUV+ArialMT"/>
              </a:rPr>
              <a:t>other</a:t>
            </a:r>
            <a:r>
              <a:rPr dirty="0" sz="500" spc="14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dirty="0" sz="500">
                <a:solidFill>
                  <a:srgbClr val="808080"/>
                </a:solidFill>
                <a:latin typeface="VHNHUV+ArialMT"/>
                <a:cs typeface="VHNHUV+ArialMT"/>
              </a:rPr>
              <a:t>mechanical</a:t>
            </a:r>
            <a:r>
              <a:rPr dirty="0" sz="500" spc="12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dirty="0" sz="500">
                <a:solidFill>
                  <a:srgbClr val="808080"/>
                </a:solidFill>
                <a:latin typeface="VHNHUV+ArialMT"/>
                <a:cs typeface="VHNHUV+ArialMT"/>
              </a:rPr>
              <a:t>equipment.</a:t>
            </a:r>
            <a:r>
              <a:rPr dirty="0" sz="500" spc="12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dirty="0" sz="500">
                <a:solidFill>
                  <a:srgbClr val="808080"/>
                </a:solidFill>
                <a:latin typeface="VHNHUV+ArialMT"/>
                <a:cs typeface="VHNHUV+ArialMT"/>
              </a:rPr>
              <a:t>With</a:t>
            </a:r>
            <a:r>
              <a:rPr dirty="0" sz="500" spc="14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dirty="0" sz="500">
                <a:solidFill>
                  <a:srgbClr val="808080"/>
                </a:solidFill>
                <a:latin typeface="VHNHUV+ArialMT"/>
                <a:cs typeface="VHNHUV+ArialMT"/>
              </a:rPr>
              <a:t>right-sizing,</a:t>
            </a:r>
            <a:r>
              <a:rPr dirty="0" sz="500" spc="12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dirty="0" sz="500">
                <a:solidFill>
                  <a:srgbClr val="808080"/>
                </a:solidFill>
                <a:latin typeface="VHNHUV+ArialMT"/>
                <a:cs typeface="VHNHUV+ArialMT"/>
              </a:rPr>
              <a:t>4.5</a:t>
            </a:r>
            <a:r>
              <a:rPr dirty="0" sz="500" spc="14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dirty="0" sz="500">
                <a:solidFill>
                  <a:srgbClr val="808080"/>
                </a:solidFill>
                <a:latin typeface="VHNHUV+ArialMT"/>
                <a:cs typeface="VHNHUV+ArialMT"/>
              </a:rPr>
              <a:t>MW</a:t>
            </a:r>
            <a:r>
              <a:rPr dirty="0" sz="500" spc="12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dirty="0" sz="500">
                <a:solidFill>
                  <a:srgbClr val="808080"/>
                </a:solidFill>
                <a:latin typeface="VHNHUV+ArialMT"/>
                <a:cs typeface="VHNHUV+ArialMT"/>
              </a:rPr>
              <a:t>of</a:t>
            </a:r>
            <a:r>
              <a:rPr dirty="0" sz="500" spc="12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dirty="0" sz="500">
                <a:solidFill>
                  <a:srgbClr val="808080"/>
                </a:solidFill>
                <a:latin typeface="VHNHUV+ArialMT"/>
                <a:cs typeface="VHNHUV+ArialMT"/>
              </a:rPr>
              <a:t>power</a:t>
            </a:r>
            <a:r>
              <a:rPr dirty="0" sz="500" spc="14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dirty="0" sz="500">
                <a:solidFill>
                  <a:srgbClr val="808080"/>
                </a:solidFill>
                <a:latin typeface="VHNHUV+ArialMT"/>
                <a:cs typeface="VHNHUV+ArialMT"/>
              </a:rPr>
              <a:t>can</a:t>
            </a:r>
            <a:r>
              <a:rPr dirty="0" sz="500" spc="12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dirty="0" sz="500">
                <a:solidFill>
                  <a:srgbClr val="808080"/>
                </a:solidFill>
                <a:latin typeface="VHNHUV+ArialMT"/>
                <a:cs typeface="VHNHUV+ArialMT"/>
              </a:rPr>
              <a:t>be</a:t>
            </a:r>
            <a:r>
              <a:rPr dirty="0" sz="500" spc="12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dirty="0" sz="500">
                <a:solidFill>
                  <a:srgbClr val="808080"/>
                </a:solidFill>
                <a:latin typeface="VHNHUV+ArialMT"/>
                <a:cs typeface="VHNHUV+ArialMT"/>
              </a:rPr>
              <a:t>re-allocated</a:t>
            </a:r>
            <a:r>
              <a:rPr dirty="0" sz="500">
                <a:solidFill>
                  <a:srgbClr val="808080"/>
                </a:solidFill>
                <a:latin typeface="WPGIQB+Wingdings-Regular"/>
                <a:cs typeface="WPGIQB+Wingdings-Regular"/>
              </a:rPr>
              <a:t></a:t>
            </a:r>
            <a:r>
              <a:rPr dirty="0" sz="500" spc="10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dirty="0" sz="500">
                <a:solidFill>
                  <a:srgbClr val="808080"/>
                </a:solidFill>
                <a:latin typeface="VHNHUV+ArialMT"/>
                <a:cs typeface="VHNHUV+ArialMT"/>
              </a:rPr>
              <a:t>4</a:t>
            </a:r>
            <a:r>
              <a:rPr dirty="0" sz="500" spc="12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dirty="0" sz="500">
                <a:solidFill>
                  <a:srgbClr val="808080"/>
                </a:solidFill>
                <a:latin typeface="VHNHUV+ArialMT"/>
                <a:cs typeface="VHNHUV+ArialMT"/>
              </a:rPr>
              <a:t>MW</a:t>
            </a:r>
            <a:r>
              <a:rPr dirty="0" sz="500" spc="12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dirty="0" sz="500">
                <a:solidFill>
                  <a:srgbClr val="808080"/>
                </a:solidFill>
                <a:latin typeface="VHNHUV+ArialMT"/>
                <a:cs typeface="VHNHUV+ArialMT"/>
              </a:rPr>
              <a:t>to</a:t>
            </a:r>
            <a:r>
              <a:rPr dirty="0" sz="500" spc="14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dirty="0" sz="500">
                <a:solidFill>
                  <a:srgbClr val="808080"/>
                </a:solidFill>
                <a:latin typeface="VHNHUV+ArialMT"/>
                <a:cs typeface="VHNHUV+ArialMT"/>
              </a:rPr>
              <a:t>servers</a:t>
            </a:r>
            <a:r>
              <a:rPr dirty="0" sz="500" spc="14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dirty="0" sz="500">
                <a:solidFill>
                  <a:srgbClr val="808080"/>
                </a:solidFill>
                <a:latin typeface="VHNHUV+ArialMT"/>
                <a:cs typeface="VHNHUV+ArialMT"/>
              </a:rPr>
              <a:t>and</a:t>
            </a:r>
            <a:r>
              <a:rPr dirty="0" sz="500" spc="12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dirty="0" sz="500">
                <a:solidFill>
                  <a:srgbClr val="808080"/>
                </a:solidFill>
                <a:latin typeface="VHNHUV+ArialMT"/>
                <a:cs typeface="VHNHUV+ArialMT"/>
              </a:rPr>
              <a:t>.5</a:t>
            </a:r>
            <a:r>
              <a:rPr dirty="0" sz="500" spc="14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dirty="0" sz="500">
                <a:solidFill>
                  <a:srgbClr val="808080"/>
                </a:solidFill>
                <a:latin typeface="VHNHUV+ArialMT"/>
                <a:cs typeface="VHNHUV+ArialMT"/>
              </a:rPr>
              <a:t>MW</a:t>
            </a:r>
            <a:r>
              <a:rPr dirty="0" sz="500" spc="12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dirty="0" sz="500">
                <a:solidFill>
                  <a:srgbClr val="808080"/>
                </a:solidFill>
                <a:latin typeface="VHNHUV+ArialMT"/>
                <a:cs typeface="VHNHUV+ArialMT"/>
              </a:rPr>
              <a:t>to</a:t>
            </a:r>
            <a:r>
              <a:rPr dirty="0" sz="500" spc="14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dirty="0" sz="500">
                <a:solidFill>
                  <a:srgbClr val="808080"/>
                </a:solidFill>
                <a:latin typeface="VHNHUV+ArialMT"/>
                <a:cs typeface="VHNHUV+ArialMT"/>
              </a:rPr>
              <a:t>additional</a:t>
            </a:r>
            <a:r>
              <a:rPr dirty="0" sz="500" spc="14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dirty="0" sz="500">
                <a:solidFill>
                  <a:srgbClr val="808080"/>
                </a:solidFill>
                <a:latin typeface="VHNHUV+ArialMT"/>
                <a:cs typeface="VHNHUV+ArialMT"/>
              </a:rPr>
              <a:t>cooling</a:t>
            </a:r>
            <a:r>
              <a:rPr dirty="0" sz="500" spc="12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dirty="0" sz="500">
                <a:solidFill>
                  <a:srgbClr val="808080"/>
                </a:solidFill>
                <a:latin typeface="VHNHUV+ArialMT"/>
                <a:cs typeface="VHNHUV+ArialMT"/>
              </a:rPr>
              <a:t>equipment</a:t>
            </a:r>
            <a:r>
              <a:rPr dirty="0" sz="500" spc="12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dirty="0" sz="500">
                <a:solidFill>
                  <a:srgbClr val="808080"/>
                </a:solidFill>
                <a:latin typeface="VHNHUV+ArialMT"/>
                <a:cs typeface="VHNHUV+ArialMT"/>
              </a:rPr>
              <a:t>for</a:t>
            </a:r>
            <a:r>
              <a:rPr dirty="0" sz="500" spc="14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dirty="0" sz="500">
                <a:solidFill>
                  <a:srgbClr val="808080"/>
                </a:solidFill>
                <a:latin typeface="VHNHUV+ArialMT"/>
                <a:cs typeface="VHNHUV+ArialMT"/>
              </a:rPr>
              <a:t>those</a:t>
            </a:r>
            <a:r>
              <a:rPr dirty="0" sz="500" spc="14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dirty="0" sz="500">
                <a:solidFill>
                  <a:srgbClr val="808080"/>
                </a:solidFill>
                <a:latin typeface="VHNHUV+ArialMT"/>
                <a:cs typeface="VHNHUV+ArialMT"/>
              </a:rPr>
              <a:t>servers.</a:t>
            </a:r>
            <a:r>
              <a:rPr dirty="0" sz="500" spc="12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dirty="0" sz="500">
                <a:solidFill>
                  <a:srgbClr val="808080"/>
                </a:solidFill>
                <a:latin typeface="VHNHUV+ArialMT"/>
                <a:cs typeface="VHNHUV+ArialMT"/>
              </a:rPr>
              <a:t>*1,575</a:t>
            </a:r>
            <a:r>
              <a:rPr dirty="0" sz="500" spc="14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dirty="0" sz="500">
                <a:solidFill>
                  <a:srgbClr val="808080"/>
                </a:solidFill>
                <a:latin typeface="VHNHUV+ArialMT"/>
                <a:cs typeface="VHNHUV+ArialMT"/>
              </a:rPr>
              <a:t>motors</a:t>
            </a:r>
            <a:r>
              <a:rPr dirty="0" sz="500" spc="14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dirty="0" sz="500">
                <a:solidFill>
                  <a:srgbClr val="808080"/>
                </a:solidFill>
                <a:latin typeface="VHNHUV+ArialMT"/>
                <a:cs typeface="VHNHUV+ArialMT"/>
              </a:rPr>
              <a:t>include</a:t>
            </a:r>
            <a:r>
              <a:rPr dirty="0" sz="500" spc="12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dirty="0" sz="500">
                <a:solidFill>
                  <a:srgbClr val="808080"/>
                </a:solidFill>
                <a:latin typeface="VHNHUV+ArialMT"/>
                <a:cs typeface="VHNHUV+ArialMT"/>
              </a:rPr>
              <a:t>the</a:t>
            </a:r>
            <a:r>
              <a:rPr dirty="0" sz="500" spc="14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dirty="0" sz="500">
                <a:solidFill>
                  <a:srgbClr val="808080"/>
                </a:solidFill>
                <a:latin typeface="VHNHUV+ArialMT"/>
                <a:cs typeface="VHNHUV+ArialMT"/>
              </a:rPr>
              <a:t>additional</a:t>
            </a:r>
            <a:r>
              <a:rPr dirty="0" sz="500" spc="14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dirty="0" sz="500">
                <a:solidFill>
                  <a:srgbClr val="808080"/>
                </a:solidFill>
                <a:latin typeface="VHNHUV+ArialMT"/>
                <a:cs typeface="VHNHUV+ArialMT"/>
              </a:rPr>
              <a:t>motors</a:t>
            </a:r>
            <a:r>
              <a:rPr dirty="0" sz="500" spc="14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dirty="0" sz="500">
                <a:solidFill>
                  <a:srgbClr val="808080"/>
                </a:solidFill>
                <a:latin typeface="VHNHUV+ArialMT"/>
                <a:cs typeface="VHNHUV+ArialMT"/>
              </a:rPr>
              <a:t>(130)</a:t>
            </a:r>
            <a:r>
              <a:rPr dirty="0" sz="500" spc="14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dirty="0" sz="500">
                <a:solidFill>
                  <a:srgbClr val="808080"/>
                </a:solidFill>
                <a:latin typeface="VHNHUV+ArialMT"/>
                <a:cs typeface="VHNHUV+ArialMT"/>
              </a:rPr>
              <a:t>needed</a:t>
            </a:r>
            <a:r>
              <a:rPr dirty="0" sz="500" spc="14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dirty="0" sz="500">
                <a:solidFill>
                  <a:srgbClr val="808080"/>
                </a:solidFill>
                <a:latin typeface="VHNHUV+ArialMT"/>
                <a:cs typeface="VHNHUV+ArialMT"/>
              </a:rPr>
              <a:t>to</a:t>
            </a:r>
            <a:r>
              <a:rPr dirty="0" sz="500" spc="14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dirty="0" sz="500">
                <a:solidFill>
                  <a:srgbClr val="808080"/>
                </a:solidFill>
                <a:latin typeface="VHNHUV+ArialMT"/>
                <a:cs typeface="VHNHUV+ArialMT"/>
              </a:rPr>
              <a:t>cool</a:t>
            </a:r>
            <a:r>
              <a:rPr dirty="0" sz="500" spc="12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dirty="0" sz="500">
                <a:solidFill>
                  <a:srgbClr val="808080"/>
                </a:solidFill>
                <a:latin typeface="VHNHUV+ArialMT"/>
                <a:cs typeface="VHNHUV+ArialMT"/>
              </a:rPr>
              <a:t>the</a:t>
            </a:r>
            <a:r>
              <a:rPr dirty="0" sz="500" spc="14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dirty="0" sz="500">
                <a:solidFill>
                  <a:srgbClr val="808080"/>
                </a:solidFill>
                <a:latin typeface="VHNHUV+ArialMT"/>
                <a:cs typeface="VHNHUV+ArialMT"/>
              </a:rPr>
              <a:t>extra</a:t>
            </a:r>
            <a:r>
              <a:rPr dirty="0" sz="500" spc="14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dirty="0" sz="500">
                <a:solidFill>
                  <a:srgbClr val="808080"/>
                </a:solidFill>
                <a:latin typeface="VHNHUV+ArialMT"/>
                <a:cs typeface="VHNHUV+ArialMT"/>
              </a:rPr>
              <a:t>servers.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576262" y="6584782"/>
            <a:ext cx="1932811" cy="15160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893"/>
              </a:lnSpc>
              <a:spcBef>
                <a:spcPts val="0"/>
              </a:spcBef>
              <a:spcAft>
                <a:spcPts val="0"/>
              </a:spcAft>
            </a:pPr>
            <a:r>
              <a:rPr dirty="0" sz="800">
                <a:solidFill>
                  <a:srgbClr val="323e48"/>
                </a:solidFill>
                <a:latin typeface="VHNHUV+ArialMT"/>
                <a:cs typeface="VHNHUV+ArialMT"/>
              </a:rPr>
              <a:t>14</a:t>
            </a:r>
            <a:r>
              <a:rPr dirty="0" sz="800" spc="771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700" spc="30">
                <a:solidFill>
                  <a:srgbClr val="323e48"/>
                </a:solidFill>
                <a:latin typeface="VHNHUV+ArialMT"/>
                <a:cs typeface="VHNHUV+ArialMT"/>
              </a:rPr>
              <a:t>©2025</a:t>
            </a:r>
            <a:r>
              <a:rPr dirty="0" sz="700" spc="49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700" spc="30">
                <a:solidFill>
                  <a:srgbClr val="323e48"/>
                </a:solidFill>
                <a:latin typeface="VHNHUV+ArialMT"/>
                <a:cs typeface="VHNHUV+ArialMT"/>
              </a:rPr>
              <a:t>Infinitum</a:t>
            </a:r>
            <a:r>
              <a:rPr dirty="0" sz="700" spc="49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323e48"/>
                </a:solidFill>
                <a:latin typeface="VHNHUV+ArialMT"/>
                <a:cs typeface="VHNHUV+ArialMT"/>
              </a:rPr>
              <a:t>|</a:t>
            </a:r>
            <a:r>
              <a:rPr dirty="0" sz="700" spc="77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700" spc="30">
                <a:solidFill>
                  <a:srgbClr val="323e48"/>
                </a:solidFill>
                <a:latin typeface="VHNHUV+ArialMT"/>
                <a:cs typeface="VHNHUV+ArialMT"/>
              </a:rPr>
              <a:t>All</a:t>
            </a:r>
            <a:r>
              <a:rPr dirty="0" sz="700" spc="49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700" spc="30">
                <a:solidFill>
                  <a:srgbClr val="323e48"/>
                </a:solidFill>
                <a:latin typeface="VHNHUV+ArialMT"/>
                <a:cs typeface="VHNHUV+ArialMT"/>
              </a:rPr>
              <a:t>rights</a:t>
            </a:r>
            <a:r>
              <a:rPr dirty="0" sz="700" spc="49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700" spc="30">
                <a:solidFill>
                  <a:srgbClr val="323e48"/>
                </a:solidFill>
                <a:latin typeface="VHNHUV+ArialMT"/>
                <a:cs typeface="VHNHUV+ArialMT"/>
              </a:rPr>
              <a:t>reserved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48640" y="294773"/>
            <a:ext cx="7076994" cy="37861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323e48"/>
                </a:solidFill>
                <a:latin typeface="FTGFCJ+Arial-BoldMT"/>
                <a:cs typeface="FTGFCJ+Arial-BoldMT"/>
              </a:rPr>
              <a:t>Infinitum</a:t>
            </a:r>
            <a:r>
              <a:rPr dirty="0" sz="2400" spc="75" b="1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323e48"/>
                </a:solidFill>
                <a:latin typeface="FTGFCJ+Arial-BoldMT"/>
                <a:cs typeface="FTGFCJ+Arial-BoldMT"/>
              </a:rPr>
              <a:t>Standard</a:t>
            </a:r>
            <a:r>
              <a:rPr dirty="0" sz="2400" spc="74" b="1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323e48"/>
                </a:solidFill>
                <a:latin typeface="FTGFCJ+Arial-BoldMT"/>
                <a:cs typeface="FTGFCJ+Arial-BoldMT"/>
              </a:rPr>
              <a:t>and</a:t>
            </a:r>
            <a:r>
              <a:rPr dirty="0" sz="2400" spc="74" b="1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323e48"/>
                </a:solidFill>
                <a:latin typeface="FTGFCJ+Arial-BoldMT"/>
                <a:cs typeface="FTGFCJ+Arial-BoldMT"/>
              </a:rPr>
              <a:t>Right-Sized</a:t>
            </a:r>
            <a:r>
              <a:rPr dirty="0" sz="2400" spc="74" b="1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323e48"/>
                </a:solidFill>
                <a:latin typeface="FTGFCJ+Arial-BoldMT"/>
                <a:cs typeface="FTGFCJ+Arial-BoldMT"/>
              </a:rPr>
              <a:t>Nameplates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70889" y="1442505"/>
            <a:ext cx="4217803" cy="75279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323e48"/>
                </a:solidFill>
                <a:latin typeface="FTGFCJ+Arial-BoldMT"/>
                <a:cs typeface="FTGFCJ+Arial-BoldMT"/>
              </a:rPr>
              <a:t>Our</a:t>
            </a:r>
            <a:r>
              <a:rPr dirty="0" sz="1600" spc="54" b="1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323e48"/>
                </a:solidFill>
                <a:latin typeface="FTGFCJ+Arial-BoldMT"/>
                <a:cs typeface="FTGFCJ+Arial-BoldMT"/>
              </a:rPr>
              <a:t>Motor</a:t>
            </a:r>
            <a:r>
              <a:rPr dirty="0" sz="1600" spc="54" b="1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323e48"/>
                </a:solidFill>
                <a:latin typeface="FTGFCJ+Arial-BoldMT"/>
                <a:cs typeface="FTGFCJ+Arial-BoldMT"/>
              </a:rPr>
              <a:t>Selection</a:t>
            </a:r>
            <a:r>
              <a:rPr dirty="0" sz="1600" spc="52" b="1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323e48"/>
                </a:solidFill>
                <a:latin typeface="FTGFCJ+Arial-BoldMT"/>
                <a:cs typeface="FTGFCJ+Arial-BoldMT"/>
              </a:rPr>
              <a:t>Tool</a:t>
            </a:r>
            <a:r>
              <a:rPr dirty="0" sz="1600" spc="52" b="1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323e48"/>
                </a:solidFill>
                <a:latin typeface="FTGFCJ+Arial-BoldMT"/>
                <a:cs typeface="FTGFCJ+Arial-BoldMT"/>
              </a:rPr>
              <a:t>helps</a:t>
            </a:r>
            <a:r>
              <a:rPr dirty="0" sz="1600" spc="54" b="1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323e48"/>
                </a:solidFill>
                <a:latin typeface="FTGFCJ+Arial-BoldMT"/>
                <a:cs typeface="FTGFCJ+Arial-BoldMT"/>
              </a:rPr>
              <a:t>you</a:t>
            </a:r>
            <a:r>
              <a:rPr dirty="0" sz="1600" spc="52" b="1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323e48"/>
                </a:solidFill>
                <a:latin typeface="FTGFCJ+Arial-BoldMT"/>
                <a:cs typeface="FTGFCJ+Arial-BoldMT"/>
              </a:rPr>
              <a:t>find</a:t>
            </a:r>
          </a:p>
          <a:p>
            <a:pPr marL="0" marR="0">
              <a:lnSpc>
                <a:spcPts val="1787"/>
              </a:lnSpc>
              <a:spcBef>
                <a:spcPts val="132"/>
              </a:spcBef>
              <a:spcAft>
                <a:spcPts val="0"/>
              </a:spcAft>
            </a:pPr>
            <a:r>
              <a:rPr dirty="0" sz="1600" b="1">
                <a:solidFill>
                  <a:srgbClr val="323e48"/>
                </a:solidFill>
                <a:latin typeface="FTGFCJ+Arial-BoldMT"/>
                <a:cs typeface="FTGFCJ+Arial-BoldMT"/>
              </a:rPr>
              <a:t>the</a:t>
            </a:r>
            <a:r>
              <a:rPr dirty="0" sz="1600" spc="54" b="1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323e48"/>
                </a:solidFill>
                <a:latin typeface="FTGFCJ+Arial-BoldMT"/>
                <a:cs typeface="FTGFCJ+Arial-BoldMT"/>
              </a:rPr>
              <a:t>optimal</a:t>
            </a:r>
            <a:r>
              <a:rPr dirty="0" sz="1600" spc="52" b="1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323e48"/>
                </a:solidFill>
                <a:latin typeface="FTGFCJ+Arial-BoldMT"/>
                <a:cs typeface="FTGFCJ+Arial-BoldMT"/>
              </a:rPr>
              <a:t>nameplate</a:t>
            </a:r>
            <a:r>
              <a:rPr dirty="0" sz="1600" spc="54" b="1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600" spc="10" b="1">
                <a:solidFill>
                  <a:srgbClr val="323e48"/>
                </a:solidFill>
                <a:latin typeface="FTGFCJ+Arial-BoldMT"/>
                <a:cs typeface="FTGFCJ+Arial-BoldMT"/>
              </a:rPr>
              <a:t>to</a:t>
            </a:r>
            <a:r>
              <a:rPr dirty="0" sz="1600" spc="51" b="1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323e48"/>
                </a:solidFill>
                <a:latin typeface="FTGFCJ+Arial-BoldMT"/>
                <a:cs typeface="FTGFCJ+Arial-BoldMT"/>
              </a:rPr>
              <a:t>best</a:t>
            </a:r>
            <a:r>
              <a:rPr dirty="0" sz="1600" spc="54" b="1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600" spc="10" b="1">
                <a:solidFill>
                  <a:srgbClr val="323e48"/>
                </a:solidFill>
                <a:latin typeface="FTGFCJ+Arial-BoldMT"/>
                <a:cs typeface="FTGFCJ+Arial-BoldMT"/>
              </a:rPr>
              <a:t>match</a:t>
            </a:r>
            <a:r>
              <a:rPr dirty="0" sz="1600" spc="51" b="1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323e48"/>
                </a:solidFill>
                <a:latin typeface="FTGFCJ+Arial-BoldMT"/>
                <a:cs typeface="FTGFCJ+Arial-BoldMT"/>
              </a:rPr>
              <a:t>your</a:t>
            </a:r>
          </a:p>
          <a:p>
            <a:pPr marL="0" marR="0">
              <a:lnSpc>
                <a:spcPts val="1787"/>
              </a:lnSpc>
              <a:spcBef>
                <a:spcPts val="132"/>
              </a:spcBef>
              <a:spcAft>
                <a:spcPts val="0"/>
              </a:spcAft>
            </a:pPr>
            <a:r>
              <a:rPr dirty="0" sz="1600" b="1">
                <a:solidFill>
                  <a:srgbClr val="323e48"/>
                </a:solidFill>
                <a:latin typeface="FTGFCJ+Arial-BoldMT"/>
                <a:cs typeface="FTGFCJ+Arial-BoldMT"/>
              </a:rPr>
              <a:t>application's</a:t>
            </a:r>
            <a:r>
              <a:rPr dirty="0" sz="1600" spc="54" b="1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323e48"/>
                </a:solidFill>
                <a:latin typeface="FTGFCJ+Arial-BoldMT"/>
                <a:cs typeface="FTGFCJ+Arial-BoldMT"/>
              </a:rPr>
              <a:t>requirements.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70889" y="2250225"/>
            <a:ext cx="2882596" cy="2651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323e48"/>
                </a:solidFill>
                <a:latin typeface="FTGFCJ+Arial-BoldMT"/>
                <a:cs typeface="FTGFCJ+Arial-BoldMT"/>
              </a:rPr>
              <a:t>With</a:t>
            </a:r>
            <a:r>
              <a:rPr dirty="0" sz="1600" spc="52" b="1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323e48"/>
                </a:solidFill>
                <a:latin typeface="FTGFCJ+Arial-BoldMT"/>
                <a:cs typeface="FTGFCJ+Arial-BoldMT"/>
              </a:rPr>
              <a:t>this</a:t>
            </a:r>
            <a:r>
              <a:rPr dirty="0" sz="1600" spc="54" b="1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323e48"/>
                </a:solidFill>
                <a:latin typeface="FTGFCJ+Arial-BoldMT"/>
                <a:cs typeface="FTGFCJ+Arial-BoldMT"/>
              </a:rPr>
              <a:t>tool,</a:t>
            </a:r>
            <a:r>
              <a:rPr dirty="0" sz="1600" spc="52" b="1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323e48"/>
                </a:solidFill>
                <a:latin typeface="FTGFCJ+Arial-BoldMT"/>
                <a:cs typeface="FTGFCJ+Arial-BoldMT"/>
              </a:rPr>
              <a:t>you</a:t>
            </a:r>
            <a:r>
              <a:rPr dirty="0" sz="1600" spc="52" b="1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600" spc="10" b="1">
                <a:solidFill>
                  <a:srgbClr val="323e48"/>
                </a:solidFill>
                <a:latin typeface="FTGFCJ+Arial-BoldMT"/>
                <a:cs typeface="FTGFCJ+Arial-BoldMT"/>
              </a:rPr>
              <a:t>can</a:t>
            </a:r>
            <a:r>
              <a:rPr dirty="0" sz="1600" spc="51" b="1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323e48"/>
                </a:solidFill>
                <a:latin typeface="FTGFCJ+Arial-BoldMT"/>
                <a:cs typeface="FTGFCJ+Arial-BoldMT"/>
              </a:rPr>
              <a:t>also: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70889" y="2621065"/>
            <a:ext cx="3489249" cy="58515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323e48"/>
                </a:solidFill>
                <a:latin typeface="VHNHUV+ArialMT"/>
                <a:cs typeface="VHNHUV+ArialMT"/>
              </a:rPr>
              <a:t>•</a:t>
            </a:r>
            <a:r>
              <a:rPr dirty="0" sz="1500" spc="1350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600" spc="10">
                <a:solidFill>
                  <a:srgbClr val="323e48"/>
                </a:solidFill>
                <a:latin typeface="VHNHUV+ArialMT"/>
                <a:cs typeface="VHNHUV+ArialMT"/>
              </a:rPr>
              <a:t>Download</a:t>
            </a:r>
            <a:r>
              <a:rPr dirty="0" sz="1600" spc="52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600" spc="10">
                <a:solidFill>
                  <a:srgbClr val="323e48"/>
                </a:solidFill>
                <a:latin typeface="VHNHUV+ArialMT"/>
                <a:cs typeface="VHNHUV+ArialMT"/>
              </a:rPr>
              <a:t>datasheets</a:t>
            </a:r>
            <a:r>
              <a:rPr dirty="0" sz="1600" spc="54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323e48"/>
                </a:solidFill>
                <a:latin typeface="VHNHUV+ArialMT"/>
                <a:cs typeface="VHNHUV+ArialMT"/>
              </a:rPr>
              <a:t>&amp;</a:t>
            </a:r>
            <a:r>
              <a:rPr dirty="0" sz="1600" spc="62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600" spc="10">
                <a:solidFill>
                  <a:srgbClr val="323e48"/>
                </a:solidFill>
                <a:latin typeface="VHNHUV+ArialMT"/>
                <a:cs typeface="VHNHUV+ArialMT"/>
              </a:rPr>
              <a:t>drawings</a:t>
            </a:r>
          </a:p>
          <a:p>
            <a:pPr marL="0" marR="0">
              <a:lnSpc>
                <a:spcPts val="1787"/>
              </a:lnSpc>
              <a:spcBef>
                <a:spcPts val="732"/>
              </a:spcBef>
              <a:spcAft>
                <a:spcPts val="0"/>
              </a:spcAft>
            </a:pPr>
            <a:r>
              <a:rPr dirty="0" sz="1500">
                <a:solidFill>
                  <a:srgbClr val="323e48"/>
                </a:solidFill>
                <a:latin typeface="VHNHUV+ArialMT"/>
                <a:cs typeface="VHNHUV+ArialMT"/>
              </a:rPr>
              <a:t>•</a:t>
            </a:r>
            <a:r>
              <a:rPr dirty="0" sz="1500" spc="1350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600" spc="10">
                <a:solidFill>
                  <a:srgbClr val="323e48"/>
                </a:solidFill>
                <a:latin typeface="VHNHUV+ArialMT"/>
                <a:cs typeface="VHNHUV+ArialMT"/>
              </a:rPr>
              <a:t>Customize</a:t>
            </a:r>
            <a:r>
              <a:rPr dirty="0" sz="1600" spc="52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600" spc="10">
                <a:solidFill>
                  <a:srgbClr val="323e48"/>
                </a:solidFill>
                <a:latin typeface="VHNHUV+ArialMT"/>
                <a:cs typeface="VHNHUV+ArialMT"/>
              </a:rPr>
              <a:t>parts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70889" y="3261145"/>
            <a:ext cx="2736697" cy="2651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323e48"/>
                </a:solidFill>
                <a:latin typeface="VHNHUV+ArialMT"/>
                <a:cs typeface="VHNHUV+ArialMT"/>
              </a:rPr>
              <a:t>•</a:t>
            </a:r>
            <a:r>
              <a:rPr dirty="0" sz="1500" spc="1350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600" spc="10">
                <a:solidFill>
                  <a:srgbClr val="323e48"/>
                </a:solidFill>
                <a:latin typeface="VHNHUV+ArialMT"/>
                <a:cs typeface="VHNHUV+ArialMT"/>
              </a:rPr>
              <a:t>Calculate</a:t>
            </a:r>
            <a:r>
              <a:rPr dirty="0" sz="1600" spc="52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600" spc="10">
                <a:solidFill>
                  <a:srgbClr val="323e48"/>
                </a:solidFill>
                <a:latin typeface="VHNHUV+ArialMT"/>
                <a:cs typeface="VHNHUV+ArialMT"/>
              </a:rPr>
              <a:t>energy</a:t>
            </a:r>
            <a:r>
              <a:rPr dirty="0" sz="1600" spc="52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600" spc="10">
                <a:solidFill>
                  <a:srgbClr val="323e48"/>
                </a:solidFill>
                <a:latin typeface="VHNHUV+ArialMT"/>
                <a:cs typeface="VHNHUV+ArialMT"/>
              </a:rPr>
              <a:t>savings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109584" y="3996885"/>
            <a:ext cx="3501391" cy="10901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spc="49">
                <a:solidFill>
                  <a:srgbClr val="333333"/>
                </a:solidFill>
                <a:latin typeface="NBEUDM+Arial-ItalicMT"/>
                <a:cs typeface="NBEUDM+Arial-ItalicMT"/>
              </a:rPr>
              <a:t>"Infinitum’s</a:t>
            </a:r>
            <a:r>
              <a:rPr dirty="0" sz="1400" spc="87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400" spc="50">
                <a:solidFill>
                  <a:srgbClr val="333333"/>
                </a:solidFill>
                <a:latin typeface="NBEUDM+Arial-ItalicMT"/>
                <a:cs typeface="NBEUDM+Arial-ItalicMT"/>
              </a:rPr>
              <a:t>nameplating</a:t>
            </a:r>
            <a:r>
              <a:rPr dirty="0" sz="1400" spc="87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400" spc="50">
                <a:solidFill>
                  <a:srgbClr val="333333"/>
                </a:solidFill>
                <a:latin typeface="NBEUDM+Arial-ItalicMT"/>
                <a:cs typeface="NBEUDM+Arial-ItalicMT"/>
              </a:rPr>
              <a:t>capability</a:t>
            </a:r>
            <a:r>
              <a:rPr dirty="0" sz="1400" spc="87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400" spc="50">
                <a:solidFill>
                  <a:srgbClr val="333333"/>
                </a:solidFill>
                <a:latin typeface="NBEUDM+Arial-ItalicMT"/>
                <a:cs typeface="NBEUDM+Arial-ItalicMT"/>
              </a:rPr>
              <a:t>is</a:t>
            </a:r>
            <a:r>
              <a:rPr dirty="0" sz="1400" spc="87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400" spc="50">
                <a:solidFill>
                  <a:srgbClr val="333333"/>
                </a:solidFill>
                <a:latin typeface="NBEUDM+Arial-ItalicMT"/>
                <a:cs typeface="NBEUDM+Arial-ItalicMT"/>
              </a:rPr>
              <a:t>an</a:t>
            </a:r>
          </a:p>
          <a:p>
            <a:pPr marL="0" marR="0">
              <a:lnSpc>
                <a:spcPts val="1564"/>
              </a:lnSpc>
              <a:spcBef>
                <a:spcPts val="65"/>
              </a:spcBef>
              <a:spcAft>
                <a:spcPts val="0"/>
              </a:spcAft>
            </a:pPr>
            <a:r>
              <a:rPr dirty="0" sz="1400" spc="50">
                <a:solidFill>
                  <a:srgbClr val="333333"/>
                </a:solidFill>
                <a:latin typeface="NBEUDM+Arial-ItalicMT"/>
                <a:cs typeface="NBEUDM+Arial-ItalicMT"/>
              </a:rPr>
              <a:t>extremely</a:t>
            </a:r>
            <a:r>
              <a:rPr dirty="0" sz="1400" spc="87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400" spc="50">
                <a:solidFill>
                  <a:srgbClr val="333333"/>
                </a:solidFill>
                <a:latin typeface="NBEUDM+Arial-ItalicMT"/>
                <a:cs typeface="NBEUDM+Arial-ItalicMT"/>
              </a:rPr>
              <a:t>powerful</a:t>
            </a:r>
            <a:r>
              <a:rPr dirty="0" sz="1400" spc="87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400" spc="50">
                <a:solidFill>
                  <a:srgbClr val="333333"/>
                </a:solidFill>
                <a:latin typeface="NBEUDM+Arial-ItalicMT"/>
                <a:cs typeface="NBEUDM+Arial-ItalicMT"/>
              </a:rPr>
              <a:t>offering</a:t>
            </a:r>
            <a:r>
              <a:rPr dirty="0" sz="1400" spc="87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400" spc="50">
                <a:solidFill>
                  <a:srgbClr val="333333"/>
                </a:solidFill>
                <a:latin typeface="NBEUDM+Arial-ItalicMT"/>
                <a:cs typeface="NBEUDM+Arial-ItalicMT"/>
              </a:rPr>
              <a:t>as</a:t>
            </a:r>
            <a:r>
              <a:rPr dirty="0" sz="1400" spc="87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400" spc="50">
                <a:solidFill>
                  <a:srgbClr val="333333"/>
                </a:solidFill>
                <a:latin typeface="NBEUDM+Arial-ItalicMT"/>
                <a:cs typeface="NBEUDM+Arial-ItalicMT"/>
              </a:rPr>
              <a:t>it</a:t>
            </a:r>
            <a:r>
              <a:rPr dirty="0" sz="1400" spc="87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400" spc="50">
                <a:solidFill>
                  <a:srgbClr val="333333"/>
                </a:solidFill>
                <a:latin typeface="NBEUDM+Arial-ItalicMT"/>
                <a:cs typeface="NBEUDM+Arial-ItalicMT"/>
              </a:rPr>
              <a:t>can</a:t>
            </a:r>
          </a:p>
          <a:p>
            <a:pPr marL="0" marR="0">
              <a:lnSpc>
                <a:spcPts val="1564"/>
              </a:lnSpc>
              <a:spcBef>
                <a:spcPts val="115"/>
              </a:spcBef>
              <a:spcAft>
                <a:spcPts val="0"/>
              </a:spcAft>
            </a:pPr>
            <a:r>
              <a:rPr dirty="0" sz="1400" spc="50">
                <a:solidFill>
                  <a:srgbClr val="333333"/>
                </a:solidFill>
                <a:latin typeface="NBEUDM+Arial-ItalicMT"/>
                <a:cs typeface="NBEUDM+Arial-ItalicMT"/>
              </a:rPr>
              <a:t>drastically</a:t>
            </a:r>
            <a:r>
              <a:rPr dirty="0" sz="1400" spc="87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400" spc="50">
                <a:solidFill>
                  <a:srgbClr val="333333"/>
                </a:solidFill>
                <a:latin typeface="NBEUDM+Arial-ItalicMT"/>
                <a:cs typeface="NBEUDM+Arial-ItalicMT"/>
              </a:rPr>
              <a:t>lower</a:t>
            </a:r>
            <a:r>
              <a:rPr dirty="0" sz="1400" spc="87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400" spc="50">
                <a:solidFill>
                  <a:srgbClr val="333333"/>
                </a:solidFill>
                <a:latin typeface="NBEUDM+Arial-ItalicMT"/>
                <a:cs typeface="NBEUDM+Arial-ItalicMT"/>
              </a:rPr>
              <a:t>overall</a:t>
            </a:r>
            <a:r>
              <a:rPr dirty="0" sz="1400" spc="87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400" spc="50">
                <a:solidFill>
                  <a:srgbClr val="333333"/>
                </a:solidFill>
                <a:latin typeface="NBEUDM+Arial-ItalicMT"/>
                <a:cs typeface="NBEUDM+Arial-ItalicMT"/>
              </a:rPr>
              <a:t>capital</a:t>
            </a:r>
          </a:p>
          <a:p>
            <a:pPr marL="0" marR="0">
              <a:lnSpc>
                <a:spcPts val="1564"/>
              </a:lnSpc>
              <a:spcBef>
                <a:spcPts val="115"/>
              </a:spcBef>
              <a:spcAft>
                <a:spcPts val="0"/>
              </a:spcAft>
            </a:pPr>
            <a:r>
              <a:rPr dirty="0" sz="1400" spc="50">
                <a:solidFill>
                  <a:srgbClr val="333333"/>
                </a:solidFill>
                <a:latin typeface="NBEUDM+Arial-ItalicMT"/>
                <a:cs typeface="NBEUDM+Arial-ItalicMT"/>
              </a:rPr>
              <a:t>investment</a:t>
            </a:r>
            <a:r>
              <a:rPr dirty="0" sz="1400" spc="87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400" spc="50">
                <a:solidFill>
                  <a:srgbClr val="333333"/>
                </a:solidFill>
                <a:latin typeface="NBEUDM+Arial-ItalicMT"/>
                <a:cs typeface="NBEUDM+Arial-ItalicMT"/>
              </a:rPr>
              <a:t>associated</a:t>
            </a:r>
            <a:r>
              <a:rPr dirty="0" sz="1400" spc="87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400" spc="49">
                <a:solidFill>
                  <a:srgbClr val="333333"/>
                </a:solidFill>
                <a:latin typeface="NBEUDM+Arial-ItalicMT"/>
                <a:cs typeface="NBEUDM+Arial-ItalicMT"/>
              </a:rPr>
              <a:t>with</a:t>
            </a:r>
            <a:r>
              <a:rPr dirty="0" sz="1400" spc="87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400" spc="50">
                <a:solidFill>
                  <a:srgbClr val="333333"/>
                </a:solidFill>
                <a:latin typeface="NBEUDM+Arial-ItalicMT"/>
                <a:cs typeface="NBEUDM+Arial-ItalicMT"/>
              </a:rPr>
              <a:t>large</a:t>
            </a:r>
          </a:p>
          <a:p>
            <a:pPr marL="0" marR="0">
              <a:lnSpc>
                <a:spcPts val="1564"/>
              </a:lnSpc>
              <a:spcBef>
                <a:spcPts val="115"/>
              </a:spcBef>
              <a:spcAft>
                <a:spcPts val="0"/>
              </a:spcAft>
            </a:pPr>
            <a:r>
              <a:rPr dirty="0" sz="1400" spc="50">
                <a:solidFill>
                  <a:srgbClr val="333333"/>
                </a:solidFill>
                <a:latin typeface="NBEUDM+Arial-ItalicMT"/>
                <a:cs typeface="NBEUDM+Arial-ItalicMT"/>
              </a:rPr>
              <a:t>motor-driven</a:t>
            </a:r>
            <a:r>
              <a:rPr dirty="0" sz="1400" spc="87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400" spc="50">
                <a:solidFill>
                  <a:srgbClr val="333333"/>
                </a:solidFill>
                <a:latin typeface="NBEUDM+Arial-ItalicMT"/>
                <a:cs typeface="NBEUDM+Arial-ItalicMT"/>
              </a:rPr>
              <a:t>systems.”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109584" y="5277045"/>
            <a:ext cx="2788693" cy="236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333333"/>
                </a:solidFill>
                <a:latin typeface="NBEUDM+Arial-ItalicMT"/>
                <a:cs typeface="NBEUDM+Arial-ItalicMT"/>
              </a:rPr>
              <a:t>~</a:t>
            </a:r>
            <a:r>
              <a:rPr dirty="0" sz="1400" spc="31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333333"/>
                </a:solidFill>
                <a:latin typeface="VHNHUV+ArialMT"/>
                <a:cs typeface="VHNHUV+ArialMT"/>
              </a:rPr>
              <a:t>Blake</a:t>
            </a:r>
            <a:r>
              <a:rPr dirty="0" sz="1400" spc="37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333333"/>
                </a:solidFill>
                <a:latin typeface="VHNHUV+ArialMT"/>
                <a:cs typeface="VHNHUV+ArialMT"/>
              </a:rPr>
              <a:t>Griffin,</a:t>
            </a:r>
            <a:r>
              <a:rPr dirty="0" sz="140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333333"/>
                </a:solidFill>
                <a:latin typeface="FTGFCJ+Arial-BoldMT"/>
                <a:cs typeface="FTGFCJ+Arial-BoldMT"/>
              </a:rPr>
              <a:t>Interact</a:t>
            </a:r>
            <a:r>
              <a:rPr dirty="0" sz="1400" spc="37" b="1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333333"/>
                </a:solidFill>
                <a:latin typeface="FTGFCJ+Arial-BoldMT"/>
                <a:cs typeface="FTGFCJ+Arial-BoldMT"/>
              </a:rPr>
              <a:t>Analysis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76262" y="6584782"/>
            <a:ext cx="1932811" cy="15160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893"/>
              </a:lnSpc>
              <a:spcBef>
                <a:spcPts val="0"/>
              </a:spcBef>
              <a:spcAft>
                <a:spcPts val="0"/>
              </a:spcAft>
            </a:pPr>
            <a:r>
              <a:rPr dirty="0" sz="800">
                <a:solidFill>
                  <a:srgbClr val="323e48"/>
                </a:solidFill>
                <a:latin typeface="VHNHUV+ArialMT"/>
                <a:cs typeface="VHNHUV+ArialMT"/>
              </a:rPr>
              <a:t>15</a:t>
            </a:r>
            <a:r>
              <a:rPr dirty="0" sz="800" spc="771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700" spc="30">
                <a:solidFill>
                  <a:srgbClr val="323e48"/>
                </a:solidFill>
                <a:latin typeface="VHNHUV+ArialMT"/>
                <a:cs typeface="VHNHUV+ArialMT"/>
              </a:rPr>
              <a:t>©2025</a:t>
            </a:r>
            <a:r>
              <a:rPr dirty="0" sz="700" spc="49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700" spc="30">
                <a:solidFill>
                  <a:srgbClr val="323e48"/>
                </a:solidFill>
                <a:latin typeface="VHNHUV+ArialMT"/>
                <a:cs typeface="VHNHUV+ArialMT"/>
              </a:rPr>
              <a:t>Infinitum</a:t>
            </a:r>
            <a:r>
              <a:rPr dirty="0" sz="700" spc="49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323e48"/>
                </a:solidFill>
                <a:latin typeface="VHNHUV+ArialMT"/>
                <a:cs typeface="VHNHUV+ArialMT"/>
              </a:rPr>
              <a:t>|</a:t>
            </a:r>
            <a:r>
              <a:rPr dirty="0" sz="700" spc="77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700" spc="30">
                <a:solidFill>
                  <a:srgbClr val="323e48"/>
                </a:solidFill>
                <a:latin typeface="VHNHUV+ArialMT"/>
                <a:cs typeface="VHNHUV+ArialMT"/>
              </a:rPr>
              <a:t>All</a:t>
            </a:r>
            <a:r>
              <a:rPr dirty="0" sz="700" spc="49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700" spc="30">
                <a:solidFill>
                  <a:srgbClr val="323e48"/>
                </a:solidFill>
                <a:latin typeface="VHNHUV+ArialMT"/>
                <a:cs typeface="VHNHUV+ArialMT"/>
              </a:rPr>
              <a:t>rights</a:t>
            </a:r>
            <a:r>
              <a:rPr dirty="0" sz="700" spc="49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700" spc="30">
                <a:solidFill>
                  <a:srgbClr val="323e48"/>
                </a:solidFill>
                <a:latin typeface="VHNHUV+ArialMT"/>
                <a:cs typeface="VHNHUV+ArialMT"/>
              </a:rPr>
              <a:t>reserved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48640" y="294773"/>
            <a:ext cx="7368185" cy="37861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323e48"/>
                </a:solidFill>
                <a:latin typeface="FTGFCJ+Arial-BoldMT"/>
                <a:cs typeface="FTGFCJ+Arial-BoldMT"/>
              </a:rPr>
              <a:t>Mission</a:t>
            </a:r>
            <a:r>
              <a:rPr dirty="0" sz="2400" spc="74" b="1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323e48"/>
                </a:solidFill>
                <a:latin typeface="FTGFCJ+Arial-BoldMT"/>
                <a:cs typeface="FTGFCJ+Arial-BoldMT"/>
              </a:rPr>
              <a:t>Critical</a:t>
            </a:r>
            <a:r>
              <a:rPr dirty="0" sz="2400" spc="74" b="1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323e48"/>
                </a:solidFill>
                <a:latin typeface="FTGFCJ+Arial-BoldMT"/>
                <a:cs typeface="FTGFCJ+Arial-BoldMT"/>
              </a:rPr>
              <a:t>Motors</a:t>
            </a:r>
            <a:r>
              <a:rPr dirty="0" sz="2400" spc="75" b="1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323e48"/>
                </a:solidFill>
                <a:latin typeface="FTGFCJ+Arial-BoldMT"/>
                <a:cs typeface="FTGFCJ+Arial-BoldMT"/>
              </a:rPr>
              <a:t>—</a:t>
            </a:r>
            <a:r>
              <a:rPr dirty="0" sz="2400" spc="85" b="1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323e48"/>
                </a:solidFill>
                <a:latin typeface="FTGFCJ+Arial-BoldMT"/>
                <a:cs typeface="FTGFCJ+Arial-BoldMT"/>
              </a:rPr>
              <a:t>AFE</a:t>
            </a:r>
            <a:r>
              <a:rPr dirty="0" sz="2400" spc="74" b="1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323e48"/>
                </a:solidFill>
                <a:latin typeface="FTGFCJ+Arial-BoldMT"/>
                <a:cs typeface="FTGFCJ+Arial-BoldMT"/>
              </a:rPr>
              <a:t>(Active</a:t>
            </a:r>
            <a:r>
              <a:rPr dirty="0" sz="2400" spc="75" b="1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323e48"/>
                </a:solidFill>
                <a:latin typeface="FTGFCJ+Arial-BoldMT"/>
                <a:cs typeface="FTGFCJ+Arial-BoldMT"/>
              </a:rPr>
              <a:t>Front</a:t>
            </a:r>
            <a:r>
              <a:rPr dirty="0" sz="2400" spc="75" b="1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323e48"/>
                </a:solidFill>
                <a:latin typeface="FTGFCJ+Arial-BoldMT"/>
                <a:cs typeface="FTGFCJ+Arial-BoldMT"/>
              </a:rPr>
              <a:t>End)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70889" y="1375509"/>
            <a:ext cx="4321212" cy="56780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323e48"/>
                </a:solidFill>
                <a:latin typeface="FTGFCJ+Arial-BoldMT"/>
                <a:cs typeface="FTGFCJ+Arial-BoldMT"/>
              </a:rPr>
              <a:t>AFE</a:t>
            </a:r>
            <a:r>
              <a:rPr dirty="0" sz="1800" spc="57" b="1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323e48"/>
                </a:solidFill>
                <a:latin typeface="FTGFCJ+Arial-BoldMT"/>
                <a:cs typeface="FTGFCJ+Arial-BoldMT"/>
              </a:rPr>
              <a:t>Technology</a:t>
            </a:r>
            <a:r>
              <a:rPr dirty="0" sz="1800" spc="60" b="1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323e48"/>
                </a:solidFill>
                <a:latin typeface="FTGFCJ+Arial-BoldMT"/>
                <a:cs typeface="FTGFCJ+Arial-BoldMT"/>
              </a:rPr>
              <a:t>for</a:t>
            </a:r>
            <a:r>
              <a:rPr dirty="0" sz="1800" spc="58" b="1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323e48"/>
                </a:solidFill>
                <a:latin typeface="FTGFCJ+Arial-BoldMT"/>
                <a:cs typeface="FTGFCJ+Arial-BoldMT"/>
              </a:rPr>
              <a:t>Cleaner,</a:t>
            </a:r>
            <a:r>
              <a:rPr dirty="0" sz="1800" spc="57" b="1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800" spc="10" b="1">
                <a:solidFill>
                  <a:srgbClr val="323e48"/>
                </a:solidFill>
                <a:latin typeface="FTGFCJ+Arial-BoldMT"/>
                <a:cs typeface="FTGFCJ+Arial-BoldMT"/>
              </a:rPr>
              <a:t>Smarter,</a:t>
            </a:r>
          </a:p>
          <a:p>
            <a:pPr marL="0" marR="0">
              <a:lnSpc>
                <a:spcPts val="2010"/>
              </a:lnSpc>
              <a:spcBef>
                <a:spcPts val="199"/>
              </a:spcBef>
              <a:spcAft>
                <a:spcPts val="0"/>
              </a:spcAft>
            </a:pPr>
            <a:r>
              <a:rPr dirty="0" sz="1800" b="1">
                <a:solidFill>
                  <a:srgbClr val="323e48"/>
                </a:solidFill>
                <a:latin typeface="FTGFCJ+Arial-BoldMT"/>
                <a:cs typeface="FTGFCJ+Arial-BoldMT"/>
              </a:rPr>
              <a:t>Resilient</a:t>
            </a:r>
            <a:r>
              <a:rPr dirty="0" sz="1800" spc="58" b="1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323e48"/>
                </a:solidFill>
                <a:latin typeface="FTGFCJ+Arial-BoldMT"/>
                <a:cs typeface="FTGFCJ+Arial-BoldMT"/>
              </a:rPr>
              <a:t>Power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70889" y="1997792"/>
            <a:ext cx="3791584" cy="47952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323e48"/>
                </a:solidFill>
                <a:latin typeface="VHNHUV+ArialMT"/>
                <a:cs typeface="VHNHUV+ArialMT"/>
              </a:rPr>
              <a:t>When</a:t>
            </a:r>
            <a:r>
              <a:rPr dirty="0" sz="1500" spc="50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500" spc="10">
                <a:solidFill>
                  <a:srgbClr val="323e48"/>
                </a:solidFill>
                <a:latin typeface="VHNHUV+ArialMT"/>
                <a:cs typeface="VHNHUV+ArialMT"/>
              </a:rPr>
              <a:t>uptime</a:t>
            </a:r>
            <a:r>
              <a:rPr dirty="0" sz="1500" spc="50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500" spc="10">
                <a:solidFill>
                  <a:srgbClr val="323e48"/>
                </a:solidFill>
                <a:latin typeface="VHNHUV+ArialMT"/>
                <a:cs typeface="VHNHUV+ArialMT"/>
              </a:rPr>
              <a:t>is</a:t>
            </a:r>
            <a:r>
              <a:rPr dirty="0" sz="1500" spc="50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500" spc="10">
                <a:solidFill>
                  <a:srgbClr val="323e48"/>
                </a:solidFill>
                <a:latin typeface="VHNHUV+ArialMT"/>
                <a:cs typeface="VHNHUV+ArialMT"/>
              </a:rPr>
              <a:t>non-negotiable,</a:t>
            </a:r>
            <a:r>
              <a:rPr dirty="0" sz="1500" spc="50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323e48"/>
                </a:solidFill>
                <a:latin typeface="VHNHUV+ArialMT"/>
                <a:cs typeface="VHNHUV+ArialMT"/>
              </a:rPr>
              <a:t>Infinitum’s</a:t>
            </a:r>
          </a:p>
          <a:p>
            <a:pPr marL="0" marR="0">
              <a:lnSpc>
                <a:spcPts val="1675"/>
              </a:lnSpc>
              <a:spcBef>
                <a:spcPts val="124"/>
              </a:spcBef>
              <a:spcAft>
                <a:spcPts val="0"/>
              </a:spcAft>
            </a:pPr>
            <a:r>
              <a:rPr dirty="0" sz="1500" spc="10">
                <a:solidFill>
                  <a:srgbClr val="323e48"/>
                </a:solidFill>
                <a:latin typeface="VHNHUV+ArialMT"/>
                <a:cs typeface="VHNHUV+ArialMT"/>
              </a:rPr>
              <a:t>Mission</a:t>
            </a:r>
            <a:r>
              <a:rPr dirty="0" sz="1500" spc="50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500" spc="10">
                <a:solidFill>
                  <a:srgbClr val="323e48"/>
                </a:solidFill>
                <a:latin typeface="VHNHUV+ArialMT"/>
                <a:cs typeface="VHNHUV+ArialMT"/>
              </a:rPr>
              <a:t>Critical</a:t>
            </a:r>
            <a:r>
              <a:rPr dirty="0" sz="1500" spc="50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500" spc="10">
                <a:solidFill>
                  <a:srgbClr val="323e48"/>
                </a:solidFill>
                <a:latin typeface="VHNHUV+ArialMT"/>
                <a:cs typeface="VHNHUV+ArialMT"/>
              </a:rPr>
              <a:t>motors</a:t>
            </a:r>
            <a:r>
              <a:rPr dirty="0" sz="1500" spc="50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500" spc="10">
                <a:solidFill>
                  <a:srgbClr val="323e48"/>
                </a:solidFill>
                <a:latin typeface="VHNHUV+ArialMT"/>
                <a:cs typeface="VHNHUV+ArialMT"/>
              </a:rPr>
              <a:t>deliver.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70889" y="2645492"/>
            <a:ext cx="2312509" cy="25092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323e48"/>
                </a:solidFill>
                <a:latin typeface="VHNHUV+ArialMT"/>
                <a:cs typeface="VHNHUV+ArialMT"/>
              </a:rPr>
              <a:t>•</a:t>
            </a:r>
            <a:r>
              <a:rPr dirty="0" sz="1400" spc="997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500" b="1">
                <a:solidFill>
                  <a:srgbClr val="323e48"/>
                </a:solidFill>
                <a:latin typeface="FTGFCJ+Arial-BoldMT"/>
                <a:cs typeface="FTGFCJ+Arial-BoldMT"/>
              </a:rPr>
              <a:t>IEEE</a:t>
            </a:r>
            <a:r>
              <a:rPr dirty="0" sz="1500" spc="50" b="1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500" spc="10" b="1">
                <a:solidFill>
                  <a:srgbClr val="323e48"/>
                </a:solidFill>
                <a:latin typeface="FTGFCJ+Arial-BoldMT"/>
                <a:cs typeface="FTGFCJ+Arial-BoldMT"/>
              </a:rPr>
              <a:t>519</a:t>
            </a:r>
            <a:r>
              <a:rPr dirty="0" sz="1500" spc="50" b="1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500" b="1">
                <a:solidFill>
                  <a:srgbClr val="323e48"/>
                </a:solidFill>
                <a:latin typeface="FTGFCJ+Arial-BoldMT"/>
                <a:cs typeface="FTGFCJ+Arial-BoldMT"/>
              </a:rPr>
              <a:t>compliance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004252" y="2872388"/>
            <a:ext cx="1566355" cy="22254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52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323e48"/>
                </a:solidFill>
                <a:latin typeface="VHNHUV+ArialMT"/>
                <a:cs typeface="VHNHUV+ArialMT"/>
              </a:rPr>
              <a:t>THDi</a:t>
            </a:r>
            <a:r>
              <a:rPr dirty="0" sz="1300" spc="44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300" spc="10">
                <a:solidFill>
                  <a:srgbClr val="323e48"/>
                </a:solidFill>
                <a:latin typeface="VHNHUV+ArialMT"/>
                <a:cs typeface="VHNHUV+ArialMT"/>
              </a:rPr>
              <a:t>as</a:t>
            </a:r>
            <a:r>
              <a:rPr dirty="0" sz="1300" spc="44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300" spc="10">
                <a:solidFill>
                  <a:srgbClr val="323e48"/>
                </a:solidFill>
                <a:latin typeface="VHNHUV+ArialMT"/>
                <a:cs typeface="VHNHUV+ArialMT"/>
              </a:rPr>
              <a:t>low</a:t>
            </a:r>
            <a:r>
              <a:rPr dirty="0" sz="1300" spc="44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300" spc="10">
                <a:solidFill>
                  <a:srgbClr val="323e48"/>
                </a:solidFill>
                <a:latin typeface="VHNHUV+ArialMT"/>
                <a:cs typeface="VHNHUV+ArialMT"/>
              </a:rPr>
              <a:t>as</a:t>
            </a:r>
            <a:r>
              <a:rPr dirty="0" sz="1300" spc="44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300" spc="10">
                <a:solidFill>
                  <a:srgbClr val="323e48"/>
                </a:solidFill>
                <a:latin typeface="VHNHUV+ArialMT"/>
                <a:cs typeface="VHNHUV+ArialMT"/>
              </a:rPr>
              <a:t>1%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70889" y="3224612"/>
            <a:ext cx="2227928" cy="25092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323e48"/>
                </a:solidFill>
                <a:latin typeface="VHNHUV+ArialMT"/>
                <a:cs typeface="VHNHUV+ArialMT"/>
              </a:rPr>
              <a:t>•</a:t>
            </a:r>
            <a:r>
              <a:rPr dirty="0" sz="1400" spc="997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500" b="1">
                <a:solidFill>
                  <a:srgbClr val="323e48"/>
                </a:solidFill>
                <a:latin typeface="FTGFCJ+Arial-BoldMT"/>
                <a:cs typeface="FTGFCJ+Arial-BoldMT"/>
              </a:rPr>
              <a:t>Power</a:t>
            </a:r>
            <a:r>
              <a:rPr dirty="0" sz="1500" spc="50" b="1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500" spc="10" b="1">
                <a:solidFill>
                  <a:srgbClr val="323e48"/>
                </a:solidFill>
                <a:latin typeface="FTGFCJ+Arial-BoldMT"/>
                <a:cs typeface="FTGFCJ+Arial-BoldMT"/>
              </a:rPr>
              <a:t>factor</a:t>
            </a:r>
            <a:r>
              <a:rPr dirty="0" sz="1500" spc="50" b="1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500" b="1">
                <a:solidFill>
                  <a:srgbClr val="323e48"/>
                </a:solidFill>
                <a:latin typeface="FTGFCJ+Arial-BoldMT"/>
                <a:cs typeface="FTGFCJ+Arial-BoldMT"/>
              </a:rPr>
              <a:t>of</a:t>
            </a:r>
            <a:r>
              <a:rPr dirty="0" sz="1500" spc="51" b="1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500" spc="10" b="1">
                <a:solidFill>
                  <a:srgbClr val="323e48"/>
                </a:solidFill>
                <a:latin typeface="FTGFCJ+Arial-BoldMT"/>
                <a:cs typeface="FTGFCJ+Arial-BoldMT"/>
              </a:rPr>
              <a:t>98%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004252" y="3451508"/>
            <a:ext cx="1641729" cy="22254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52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 spc="10">
                <a:solidFill>
                  <a:srgbClr val="323e48"/>
                </a:solidFill>
                <a:latin typeface="VHNHUV+ArialMT"/>
                <a:cs typeface="VHNHUV+ArialMT"/>
              </a:rPr>
              <a:t>Less</a:t>
            </a:r>
            <a:r>
              <a:rPr dirty="0" sz="1300" spc="44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300" spc="10">
                <a:solidFill>
                  <a:srgbClr val="323e48"/>
                </a:solidFill>
                <a:latin typeface="VHNHUV+ArialMT"/>
                <a:cs typeface="VHNHUV+ArialMT"/>
              </a:rPr>
              <a:t>wasted</a:t>
            </a:r>
            <a:r>
              <a:rPr dirty="0" sz="1300" spc="44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300" spc="10">
                <a:solidFill>
                  <a:srgbClr val="323e48"/>
                </a:solidFill>
                <a:latin typeface="VHNHUV+ArialMT"/>
                <a:cs typeface="VHNHUV+ArialMT"/>
              </a:rPr>
              <a:t>energy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770889" y="3803732"/>
            <a:ext cx="3546758" cy="25092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323e48"/>
                </a:solidFill>
                <a:latin typeface="VHNHUV+ArialMT"/>
                <a:cs typeface="VHNHUV+ArialMT"/>
              </a:rPr>
              <a:t>•</a:t>
            </a:r>
            <a:r>
              <a:rPr dirty="0" sz="1400" spc="997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500" b="1">
                <a:solidFill>
                  <a:srgbClr val="323e48"/>
                </a:solidFill>
                <a:latin typeface="FTGFCJ+Arial-BoldMT"/>
                <a:cs typeface="FTGFCJ+Arial-BoldMT"/>
              </a:rPr>
              <a:t>Power</a:t>
            </a:r>
            <a:r>
              <a:rPr dirty="0" sz="1500" spc="50" b="1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500" b="1">
                <a:solidFill>
                  <a:srgbClr val="323e48"/>
                </a:solidFill>
                <a:latin typeface="FTGFCJ+Arial-BoldMT"/>
                <a:cs typeface="FTGFCJ+Arial-BoldMT"/>
              </a:rPr>
              <a:t>loss</a:t>
            </a:r>
            <a:r>
              <a:rPr dirty="0" sz="1500" spc="50" b="1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500" b="1">
                <a:solidFill>
                  <a:srgbClr val="323e48"/>
                </a:solidFill>
                <a:latin typeface="FTGFCJ+Arial-BoldMT"/>
                <a:cs typeface="FTGFCJ+Arial-BoldMT"/>
              </a:rPr>
              <a:t>ride-through</a:t>
            </a:r>
            <a:r>
              <a:rPr dirty="0" sz="1500" spc="50" b="1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500" b="1">
                <a:solidFill>
                  <a:srgbClr val="323e48"/>
                </a:solidFill>
                <a:latin typeface="FTGFCJ+Arial-BoldMT"/>
                <a:cs typeface="FTGFCJ+Arial-BoldMT"/>
              </a:rPr>
              <a:t>capability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6277148" y="3951002"/>
            <a:ext cx="1817930" cy="50895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spc="10" b="1">
                <a:solidFill>
                  <a:srgbClr val="ffffff"/>
                </a:solidFill>
                <a:latin typeface="FTGFCJ+Arial-BoldMT"/>
                <a:cs typeface="FTGFCJ+Arial-BoldMT"/>
              </a:rPr>
              <a:t>10-HP,</a:t>
            </a:r>
            <a:r>
              <a:rPr dirty="0" sz="1600" spc="51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spc="10" b="1">
                <a:solidFill>
                  <a:srgbClr val="ffffff"/>
                </a:solidFill>
                <a:latin typeface="FTGFCJ+Arial-BoldMT"/>
                <a:cs typeface="FTGFCJ+Arial-BoldMT"/>
              </a:rPr>
              <a:t>1800</a:t>
            </a:r>
            <a:r>
              <a:rPr dirty="0" sz="1600" spc="52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ffffff"/>
                </a:solidFill>
                <a:latin typeface="FTGFCJ+Arial-BoldMT"/>
                <a:cs typeface="FTGFCJ+Arial-BoldMT"/>
              </a:rPr>
              <a:t>RPM</a:t>
            </a:r>
          </a:p>
          <a:p>
            <a:pPr marL="0" marR="0">
              <a:lnSpc>
                <a:spcPts val="1787"/>
              </a:lnSpc>
              <a:spcBef>
                <a:spcPts val="132"/>
              </a:spcBef>
              <a:spcAft>
                <a:spcPts val="0"/>
              </a:spcAft>
            </a:pPr>
            <a:r>
              <a:rPr dirty="0" sz="1600" spc="10">
                <a:solidFill>
                  <a:srgbClr val="ffffff"/>
                </a:solidFill>
                <a:latin typeface="VHNHUV+ArialMT"/>
                <a:cs typeface="VHNHUV+ArialMT"/>
              </a:rPr>
              <a:t>without</a:t>
            </a:r>
            <a:r>
              <a:rPr dirty="0" sz="1600" spc="49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ffffff"/>
                </a:solidFill>
                <a:latin typeface="FTGFCJ+Arial-BoldMT"/>
                <a:cs typeface="FTGFCJ+Arial-BoldMT"/>
              </a:rPr>
              <a:t>AFE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8981548" y="3951002"/>
            <a:ext cx="1817930" cy="50895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spc="10" b="1">
                <a:solidFill>
                  <a:srgbClr val="ffffff"/>
                </a:solidFill>
                <a:latin typeface="FTGFCJ+Arial-BoldMT"/>
                <a:cs typeface="FTGFCJ+Arial-BoldMT"/>
              </a:rPr>
              <a:t>10-HP,</a:t>
            </a:r>
            <a:r>
              <a:rPr dirty="0" sz="1600" spc="51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spc="10" b="1">
                <a:solidFill>
                  <a:srgbClr val="ffffff"/>
                </a:solidFill>
                <a:latin typeface="FTGFCJ+Arial-BoldMT"/>
                <a:cs typeface="FTGFCJ+Arial-BoldMT"/>
              </a:rPr>
              <a:t>1800</a:t>
            </a:r>
            <a:r>
              <a:rPr dirty="0" sz="1600" spc="52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ffffff"/>
                </a:solidFill>
                <a:latin typeface="FTGFCJ+Arial-BoldMT"/>
                <a:cs typeface="FTGFCJ+Arial-BoldMT"/>
              </a:rPr>
              <a:t>RPM</a:t>
            </a:r>
          </a:p>
          <a:p>
            <a:pPr marL="0" marR="0">
              <a:lnSpc>
                <a:spcPts val="1787"/>
              </a:lnSpc>
              <a:spcBef>
                <a:spcPts val="132"/>
              </a:spcBef>
              <a:spcAft>
                <a:spcPts val="0"/>
              </a:spcAft>
            </a:pPr>
            <a:r>
              <a:rPr dirty="0" sz="1600" b="1" u="sng">
                <a:solidFill>
                  <a:srgbClr val="ffffff"/>
                </a:solidFill>
                <a:latin typeface="FTGFCJ+Arial-BoldMT"/>
                <a:cs typeface="FTGFCJ+Arial-BoldMT"/>
              </a:rPr>
              <a:t>with</a:t>
            </a:r>
            <a:r>
              <a:rPr dirty="0" sz="1600" spc="52" b="1" u="sng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b="1" u="sng">
                <a:solidFill>
                  <a:srgbClr val="ffffff"/>
                </a:solidFill>
                <a:latin typeface="FTGFCJ+Arial-BoldMT"/>
                <a:cs typeface="FTGFCJ+Arial-BoldMT"/>
              </a:rPr>
              <a:t>AFE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004252" y="4030628"/>
            <a:ext cx="3172131" cy="22254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52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 spc="10">
                <a:solidFill>
                  <a:srgbClr val="323e48"/>
                </a:solidFill>
                <a:latin typeface="VHNHUV+ArialMT"/>
                <a:cs typeface="VHNHUV+ArialMT"/>
              </a:rPr>
              <a:t>No</a:t>
            </a:r>
            <a:r>
              <a:rPr dirty="0" sz="1300" spc="44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300" spc="10">
                <a:solidFill>
                  <a:srgbClr val="323e48"/>
                </a:solidFill>
                <a:latin typeface="VHNHUV+ArialMT"/>
                <a:cs typeface="VHNHUV+ArialMT"/>
              </a:rPr>
              <a:t>motor</a:t>
            </a:r>
            <a:r>
              <a:rPr dirty="0" sz="1300" spc="44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300" spc="10">
                <a:solidFill>
                  <a:srgbClr val="323e48"/>
                </a:solidFill>
                <a:latin typeface="VHNHUV+ArialMT"/>
                <a:cs typeface="VHNHUV+ArialMT"/>
              </a:rPr>
              <a:t>dropouts</a:t>
            </a:r>
            <a:r>
              <a:rPr dirty="0" sz="1300" spc="44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300" spc="10">
                <a:solidFill>
                  <a:srgbClr val="323e48"/>
                </a:solidFill>
                <a:latin typeface="VHNHUV+ArialMT"/>
                <a:cs typeface="VHNHUV+ArialMT"/>
              </a:rPr>
              <a:t>during</a:t>
            </a:r>
            <a:r>
              <a:rPr dirty="0" sz="1300" spc="44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300" spc="10">
                <a:solidFill>
                  <a:srgbClr val="323e48"/>
                </a:solidFill>
                <a:latin typeface="VHNHUV+ArialMT"/>
                <a:cs typeface="VHNHUV+ArialMT"/>
              </a:rPr>
              <a:t>power</a:t>
            </a:r>
            <a:r>
              <a:rPr dirty="0" sz="1300" spc="44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300" spc="10">
                <a:solidFill>
                  <a:srgbClr val="323e48"/>
                </a:solidFill>
                <a:latin typeface="VHNHUV+ArialMT"/>
                <a:cs typeface="VHNHUV+ArialMT"/>
              </a:rPr>
              <a:t>transfer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770889" y="4382852"/>
            <a:ext cx="2077685" cy="25092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323e48"/>
                </a:solidFill>
                <a:latin typeface="VHNHUV+ArialMT"/>
                <a:cs typeface="VHNHUV+ArialMT"/>
              </a:rPr>
              <a:t>•</a:t>
            </a:r>
            <a:r>
              <a:rPr dirty="0" sz="1400" spc="997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500" b="1">
                <a:solidFill>
                  <a:srgbClr val="323e48"/>
                </a:solidFill>
                <a:latin typeface="FTGFCJ+Arial-BoldMT"/>
                <a:cs typeface="FTGFCJ+Arial-BoldMT"/>
              </a:rPr>
              <a:t>Low</a:t>
            </a:r>
            <a:r>
              <a:rPr dirty="0" sz="1500" spc="50" b="1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500" b="1">
                <a:solidFill>
                  <a:srgbClr val="323e48"/>
                </a:solidFill>
                <a:latin typeface="FTGFCJ+Arial-BoldMT"/>
                <a:cs typeface="FTGFCJ+Arial-BoldMT"/>
              </a:rPr>
              <a:t>insertion</a:t>
            </a:r>
            <a:r>
              <a:rPr dirty="0" sz="1500" spc="50" b="1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500" b="1">
                <a:solidFill>
                  <a:srgbClr val="323e48"/>
                </a:solidFill>
                <a:latin typeface="FTGFCJ+Arial-BoldMT"/>
                <a:cs typeface="FTGFCJ+Arial-BoldMT"/>
              </a:rPr>
              <a:t>loss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6277148" y="4513178"/>
            <a:ext cx="1806032" cy="236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150">
                <a:solidFill>
                  <a:srgbClr val="ffffff"/>
                </a:solidFill>
                <a:latin typeface="VHNHUV+ArialMT"/>
                <a:cs typeface="VHNHUV+ArialMT"/>
              </a:rPr>
              <a:t>•</a:t>
            </a:r>
            <a:r>
              <a:rPr dirty="0" sz="1150" spc="67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VHNHUV+ArialMT"/>
                <a:cs typeface="VHNHUV+ArialMT"/>
              </a:rPr>
              <a:t>Power</a:t>
            </a:r>
            <a:r>
              <a:rPr dirty="0" sz="1400" spc="47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VHNHUV+ArialMT"/>
                <a:cs typeface="VHNHUV+ArialMT"/>
              </a:rPr>
              <a:t>Factor</a:t>
            </a:r>
            <a:r>
              <a:rPr dirty="0" sz="1400" spc="47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spc="10">
                <a:solidFill>
                  <a:srgbClr val="ffffff"/>
                </a:solidFill>
                <a:latin typeface="VHNHUV+ArialMT"/>
                <a:cs typeface="VHNHUV+ArialMT"/>
              </a:rPr>
              <a:t>82%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8981548" y="4513178"/>
            <a:ext cx="1806033" cy="236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150">
                <a:solidFill>
                  <a:srgbClr val="ffffff"/>
                </a:solidFill>
                <a:latin typeface="VHNHUV+ArialMT"/>
                <a:cs typeface="VHNHUV+ArialMT"/>
              </a:rPr>
              <a:t>•</a:t>
            </a:r>
            <a:r>
              <a:rPr dirty="0" sz="1150" spc="67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VHNHUV+ArialMT"/>
                <a:cs typeface="VHNHUV+ArialMT"/>
              </a:rPr>
              <a:t>Power</a:t>
            </a:r>
            <a:r>
              <a:rPr dirty="0" sz="1400" spc="47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VHNHUV+ArialMT"/>
                <a:cs typeface="VHNHUV+ArialMT"/>
              </a:rPr>
              <a:t>Factor</a:t>
            </a:r>
            <a:r>
              <a:rPr dirty="0" sz="1400" spc="47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spc="10">
                <a:solidFill>
                  <a:srgbClr val="ffffff"/>
                </a:solidFill>
                <a:latin typeface="VHNHUV+ArialMT"/>
                <a:cs typeface="VHNHUV+ArialMT"/>
              </a:rPr>
              <a:t>98%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004252" y="4609748"/>
            <a:ext cx="2176665" cy="22254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52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 spc="10">
                <a:solidFill>
                  <a:srgbClr val="323e48"/>
                </a:solidFill>
                <a:latin typeface="VHNHUV+ArialMT"/>
                <a:cs typeface="VHNHUV+ArialMT"/>
              </a:rPr>
              <a:t>Less</a:t>
            </a:r>
            <a:r>
              <a:rPr dirty="0" sz="1300" spc="44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300" spc="10">
                <a:solidFill>
                  <a:srgbClr val="323e48"/>
                </a:solidFill>
                <a:latin typeface="VHNHUV+ArialMT"/>
                <a:cs typeface="VHNHUV+ArialMT"/>
              </a:rPr>
              <a:t>heat,</a:t>
            </a:r>
            <a:r>
              <a:rPr dirty="0" sz="1300" spc="43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300" spc="10">
                <a:solidFill>
                  <a:srgbClr val="323e48"/>
                </a:solidFill>
                <a:latin typeface="VHNHUV+ArialMT"/>
                <a:cs typeface="VHNHUV+ArialMT"/>
              </a:rPr>
              <a:t>longer</a:t>
            </a:r>
            <a:r>
              <a:rPr dirty="0" sz="1300" spc="44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300" spc="10">
                <a:solidFill>
                  <a:srgbClr val="323e48"/>
                </a:solidFill>
                <a:latin typeface="VHNHUV+ArialMT"/>
                <a:cs typeface="VHNHUV+ArialMT"/>
              </a:rPr>
              <a:t>motor</a:t>
            </a:r>
            <a:r>
              <a:rPr dirty="0" sz="1300" spc="44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323e48"/>
                </a:solidFill>
                <a:latin typeface="VHNHUV+ArialMT"/>
                <a:cs typeface="VHNHUV+ArialMT"/>
              </a:rPr>
              <a:t>life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6277148" y="4802738"/>
            <a:ext cx="1599884" cy="45009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150">
                <a:solidFill>
                  <a:srgbClr val="ffffff"/>
                </a:solidFill>
                <a:latin typeface="VHNHUV+ArialMT"/>
                <a:cs typeface="VHNHUV+ArialMT"/>
              </a:rPr>
              <a:t>•</a:t>
            </a:r>
            <a:r>
              <a:rPr dirty="0" sz="1150" spc="67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VHNHUV+ArialMT"/>
                <a:cs typeface="VHNHUV+ArialMT"/>
              </a:rPr>
              <a:t>THDi</a:t>
            </a:r>
            <a:r>
              <a:rPr dirty="0" sz="1400" spc="47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VHNHUV+ArialMT"/>
                <a:cs typeface="VHNHUV+ArialMT"/>
              </a:rPr>
              <a:t>&gt;40%</a:t>
            </a:r>
            <a:r>
              <a:rPr dirty="0" sz="1400" spc="47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spc="10">
                <a:solidFill>
                  <a:srgbClr val="ffffff"/>
                </a:solidFill>
                <a:latin typeface="VHNHUV+ArialMT"/>
                <a:cs typeface="VHNHUV+ArialMT"/>
              </a:rPr>
              <a:t>and</a:t>
            </a:r>
          </a:p>
          <a:p>
            <a:pPr marL="173037" marR="0">
              <a:lnSpc>
                <a:spcPts val="1564"/>
              </a:lnSpc>
              <a:spcBef>
                <a:spcPts val="65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VHNHUV+ArialMT"/>
                <a:cs typeface="VHNHUV+ArialMT"/>
              </a:rPr>
              <a:t>THDv</a:t>
            </a:r>
            <a:r>
              <a:rPr dirty="0" sz="1400" spc="47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VHNHUV+ArialMT"/>
                <a:cs typeface="VHNHUV+ArialMT"/>
              </a:rPr>
              <a:t>4.7%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8981548" y="4802738"/>
            <a:ext cx="1545478" cy="45009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150">
                <a:solidFill>
                  <a:srgbClr val="ffffff"/>
                </a:solidFill>
                <a:latin typeface="VHNHUV+ArialMT"/>
                <a:cs typeface="VHNHUV+ArialMT"/>
              </a:rPr>
              <a:t>•</a:t>
            </a:r>
            <a:r>
              <a:rPr dirty="0" sz="1150" spc="67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VHNHUV+ArialMT"/>
                <a:cs typeface="VHNHUV+ArialMT"/>
              </a:rPr>
              <a:t>THDi</a:t>
            </a:r>
            <a:r>
              <a:rPr dirty="0" sz="1400" spc="47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VHNHUV+ArialMT"/>
                <a:cs typeface="VHNHUV+ArialMT"/>
              </a:rPr>
              <a:t>1.4%</a:t>
            </a:r>
            <a:r>
              <a:rPr dirty="0" sz="1400" spc="47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spc="10">
                <a:solidFill>
                  <a:srgbClr val="ffffff"/>
                </a:solidFill>
                <a:latin typeface="VHNHUV+ArialMT"/>
                <a:cs typeface="VHNHUV+ArialMT"/>
              </a:rPr>
              <a:t>and</a:t>
            </a:r>
          </a:p>
          <a:p>
            <a:pPr marL="173038" marR="0">
              <a:lnSpc>
                <a:spcPts val="1564"/>
              </a:lnSpc>
              <a:spcBef>
                <a:spcPts val="65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VHNHUV+ArialMT"/>
                <a:cs typeface="VHNHUV+ArialMT"/>
              </a:rPr>
              <a:t>THDv</a:t>
            </a:r>
            <a:r>
              <a:rPr dirty="0" sz="1400" spc="47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VHNHUV+ArialMT"/>
                <a:cs typeface="VHNHUV+ArialMT"/>
              </a:rPr>
              <a:t>2.9%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770889" y="4961973"/>
            <a:ext cx="4192046" cy="25092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323e48"/>
                </a:solidFill>
                <a:latin typeface="VHNHUV+ArialMT"/>
                <a:cs typeface="VHNHUV+ArialMT"/>
              </a:rPr>
              <a:t>•</a:t>
            </a:r>
            <a:r>
              <a:rPr dirty="0" sz="1400" spc="997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500" b="1">
                <a:solidFill>
                  <a:srgbClr val="323e48"/>
                </a:solidFill>
                <a:latin typeface="FTGFCJ+Arial-BoldMT"/>
                <a:cs typeface="FTGFCJ+Arial-BoldMT"/>
              </a:rPr>
              <a:t>Designed</a:t>
            </a:r>
            <a:r>
              <a:rPr dirty="0" sz="1500" spc="50" b="1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500" b="1">
                <a:solidFill>
                  <a:srgbClr val="323e48"/>
                </a:solidFill>
                <a:latin typeface="FTGFCJ+Arial-BoldMT"/>
                <a:cs typeface="FTGFCJ+Arial-BoldMT"/>
              </a:rPr>
              <a:t>for</a:t>
            </a:r>
            <a:r>
              <a:rPr dirty="0" sz="1500" spc="50" b="1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500" b="1">
                <a:solidFill>
                  <a:srgbClr val="323e48"/>
                </a:solidFill>
                <a:latin typeface="FTGFCJ+Arial-BoldMT"/>
                <a:cs typeface="FTGFCJ+Arial-BoldMT"/>
              </a:rPr>
              <a:t>efficiency</a:t>
            </a:r>
            <a:r>
              <a:rPr dirty="0" sz="1500" spc="50" b="1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500" b="1">
                <a:solidFill>
                  <a:srgbClr val="323e48"/>
                </a:solidFill>
                <a:latin typeface="FTGFCJ+Arial-BoldMT"/>
                <a:cs typeface="FTGFCJ+Arial-BoldMT"/>
              </a:rPr>
              <a:t>and</a:t>
            </a:r>
            <a:r>
              <a:rPr dirty="0" sz="1500" spc="50" b="1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500" b="1">
                <a:solidFill>
                  <a:srgbClr val="323e48"/>
                </a:solidFill>
                <a:latin typeface="FTGFCJ+Arial-BoldMT"/>
                <a:cs typeface="FTGFCJ+Arial-BoldMT"/>
              </a:rPr>
              <a:t>sustainability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1004252" y="5188868"/>
            <a:ext cx="2272728" cy="22254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52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 spc="10">
                <a:solidFill>
                  <a:srgbClr val="323e48"/>
                </a:solidFill>
                <a:latin typeface="VHNHUV+ArialMT"/>
                <a:cs typeface="VHNHUV+ArialMT"/>
              </a:rPr>
              <a:t>91%+</a:t>
            </a:r>
            <a:r>
              <a:rPr dirty="0" sz="1300" spc="43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323e48"/>
                </a:solidFill>
                <a:latin typeface="VHNHUV+ArialMT"/>
                <a:cs typeface="VHNHUV+ArialMT"/>
              </a:rPr>
              <a:t>total</a:t>
            </a:r>
            <a:r>
              <a:rPr dirty="0" sz="1300" spc="46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300" spc="10">
                <a:solidFill>
                  <a:srgbClr val="323e48"/>
                </a:solidFill>
                <a:latin typeface="VHNHUV+ArialMT"/>
                <a:cs typeface="VHNHUV+ArialMT"/>
              </a:rPr>
              <a:t>system</a:t>
            </a:r>
            <a:r>
              <a:rPr dirty="0" sz="1300" spc="44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300" spc="10">
                <a:solidFill>
                  <a:srgbClr val="323e48"/>
                </a:solidFill>
                <a:latin typeface="VHNHUV+ArialMT"/>
                <a:cs typeface="VHNHUV+ArialMT"/>
              </a:rPr>
              <a:t>efficiency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6277148" y="5305658"/>
            <a:ext cx="1798763" cy="236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150">
                <a:solidFill>
                  <a:srgbClr val="ffffff"/>
                </a:solidFill>
                <a:latin typeface="VHNHUV+ArialMT"/>
                <a:cs typeface="VHNHUV+ArialMT"/>
              </a:rPr>
              <a:t>•</a:t>
            </a:r>
            <a:r>
              <a:rPr dirty="0" sz="1150" spc="67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spc="10">
                <a:solidFill>
                  <a:srgbClr val="ffffff"/>
                </a:solidFill>
                <a:latin typeface="VHNHUV+ArialMT"/>
                <a:cs typeface="VHNHUV+ArialMT"/>
              </a:rPr>
              <a:t>Input</a:t>
            </a:r>
            <a:r>
              <a:rPr dirty="0" sz="1400" spc="46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spc="10">
                <a:solidFill>
                  <a:srgbClr val="ffffff"/>
                </a:solidFill>
                <a:latin typeface="VHNHUV+ArialMT"/>
                <a:cs typeface="VHNHUV+ArialMT"/>
              </a:rPr>
              <a:t>Current</a:t>
            </a:r>
            <a:r>
              <a:rPr dirty="0" sz="1400" spc="46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spc="10">
                <a:solidFill>
                  <a:srgbClr val="ffffff"/>
                </a:solidFill>
                <a:latin typeface="VHNHUV+ArialMT"/>
                <a:cs typeface="VHNHUV+ArialMT"/>
              </a:rPr>
              <a:t>12</a:t>
            </a:r>
            <a:r>
              <a:rPr dirty="0" sz="1400" spc="47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VHNHUV+ArialMT"/>
                <a:cs typeface="VHNHUV+ArialMT"/>
              </a:rPr>
              <a:t>A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8981548" y="5305658"/>
            <a:ext cx="1798763" cy="236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150">
                <a:solidFill>
                  <a:srgbClr val="ffffff"/>
                </a:solidFill>
                <a:latin typeface="VHNHUV+ArialMT"/>
                <a:cs typeface="VHNHUV+ArialMT"/>
              </a:rPr>
              <a:t>•</a:t>
            </a:r>
            <a:r>
              <a:rPr dirty="0" sz="1150" spc="67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spc="10">
                <a:solidFill>
                  <a:srgbClr val="ffffff"/>
                </a:solidFill>
                <a:latin typeface="VHNHUV+ArialMT"/>
                <a:cs typeface="VHNHUV+ArialMT"/>
              </a:rPr>
              <a:t>Input</a:t>
            </a:r>
            <a:r>
              <a:rPr dirty="0" sz="1400" spc="46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spc="10">
                <a:solidFill>
                  <a:srgbClr val="ffffff"/>
                </a:solidFill>
                <a:latin typeface="VHNHUV+ArialMT"/>
                <a:cs typeface="VHNHUV+ArialMT"/>
              </a:rPr>
              <a:t>Current</a:t>
            </a:r>
            <a:r>
              <a:rPr dirty="0" sz="1400" spc="46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spc="10">
                <a:solidFill>
                  <a:srgbClr val="ffffff"/>
                </a:solidFill>
                <a:latin typeface="VHNHUV+ArialMT"/>
                <a:cs typeface="VHNHUV+ArialMT"/>
              </a:rPr>
              <a:t>11</a:t>
            </a:r>
            <a:r>
              <a:rPr dirty="0" sz="1400" spc="47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VHNHUV+ArialMT"/>
                <a:cs typeface="VHNHUV+ArialMT"/>
              </a:rPr>
              <a:t>A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770889" y="5541092"/>
            <a:ext cx="1639980" cy="25092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323e48"/>
                </a:solidFill>
                <a:latin typeface="VHNHUV+ArialMT"/>
                <a:cs typeface="VHNHUV+ArialMT"/>
              </a:rPr>
              <a:t>•</a:t>
            </a:r>
            <a:r>
              <a:rPr dirty="0" sz="1400" spc="997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500" spc="10" b="1">
                <a:solidFill>
                  <a:srgbClr val="323e48"/>
                </a:solidFill>
                <a:latin typeface="FTGFCJ+Arial-BoldMT"/>
                <a:cs typeface="FTGFCJ+Arial-BoldMT"/>
              </a:rPr>
              <a:t>Retrofit</a:t>
            </a:r>
            <a:r>
              <a:rPr dirty="0" sz="1500" spc="50" b="1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500" spc="10" b="1">
                <a:solidFill>
                  <a:srgbClr val="323e48"/>
                </a:solidFill>
                <a:latin typeface="FTGFCJ+Arial-BoldMT"/>
                <a:cs typeface="FTGFCJ+Arial-BoldMT"/>
              </a:rPr>
              <a:t>ready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6277148" y="5595218"/>
            <a:ext cx="2157847" cy="236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150">
                <a:solidFill>
                  <a:srgbClr val="ffffff"/>
                </a:solidFill>
                <a:latin typeface="VHNHUV+ArialMT"/>
                <a:cs typeface="VHNHUV+ArialMT"/>
              </a:rPr>
              <a:t>•</a:t>
            </a:r>
            <a:r>
              <a:rPr dirty="0" sz="1150" spc="67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VHNHUV+ArialMT"/>
                <a:cs typeface="VHNHUV+ArialMT"/>
              </a:rPr>
              <a:t>System</a:t>
            </a:r>
            <a:r>
              <a:rPr dirty="0" sz="1400" spc="47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VHNHUV+ArialMT"/>
                <a:cs typeface="VHNHUV+ArialMT"/>
              </a:rPr>
              <a:t>Efficiency</a:t>
            </a:r>
            <a:r>
              <a:rPr dirty="0" sz="1400" spc="47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spc="10">
                <a:solidFill>
                  <a:srgbClr val="ffffff"/>
                </a:solidFill>
                <a:latin typeface="VHNHUV+ArialMT"/>
                <a:cs typeface="VHNHUV+ArialMT"/>
              </a:rPr>
              <a:t>91%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8981548" y="5595218"/>
            <a:ext cx="2157848" cy="236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150">
                <a:solidFill>
                  <a:srgbClr val="ffffff"/>
                </a:solidFill>
                <a:latin typeface="VHNHUV+ArialMT"/>
                <a:cs typeface="VHNHUV+ArialMT"/>
              </a:rPr>
              <a:t>•</a:t>
            </a:r>
            <a:r>
              <a:rPr dirty="0" sz="1150" spc="67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VHNHUV+ArialMT"/>
                <a:cs typeface="VHNHUV+ArialMT"/>
              </a:rPr>
              <a:t>System</a:t>
            </a:r>
            <a:r>
              <a:rPr dirty="0" sz="1400" spc="47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VHNHUV+ArialMT"/>
                <a:cs typeface="VHNHUV+ArialMT"/>
              </a:rPr>
              <a:t>Efficiency</a:t>
            </a:r>
            <a:r>
              <a:rPr dirty="0" sz="1400" spc="47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spc="10">
                <a:solidFill>
                  <a:srgbClr val="ffffff"/>
                </a:solidFill>
                <a:latin typeface="VHNHUV+ArialMT"/>
                <a:cs typeface="VHNHUV+ArialMT"/>
              </a:rPr>
              <a:t>91%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1004252" y="5767988"/>
            <a:ext cx="3340214" cy="22254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52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 spc="10">
                <a:solidFill>
                  <a:srgbClr val="323e48"/>
                </a:solidFill>
                <a:latin typeface="VHNHUV+ArialMT"/>
                <a:cs typeface="VHNHUV+ArialMT"/>
              </a:rPr>
              <a:t>Upgrade</a:t>
            </a:r>
            <a:r>
              <a:rPr dirty="0" sz="1300" spc="44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323e48"/>
                </a:solidFill>
                <a:latin typeface="VHNHUV+ArialMT"/>
                <a:cs typeface="VHNHUV+ArialMT"/>
              </a:rPr>
              <a:t>to</a:t>
            </a:r>
            <a:r>
              <a:rPr dirty="0" sz="1300" spc="46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300" spc="10">
                <a:solidFill>
                  <a:srgbClr val="323e48"/>
                </a:solidFill>
                <a:latin typeface="VHNHUV+ArialMT"/>
                <a:cs typeface="VHNHUV+ArialMT"/>
              </a:rPr>
              <a:t>Mission</a:t>
            </a:r>
            <a:r>
              <a:rPr dirty="0" sz="1300" spc="44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300" spc="10">
                <a:solidFill>
                  <a:srgbClr val="323e48"/>
                </a:solidFill>
                <a:latin typeface="VHNHUV+ArialMT"/>
                <a:cs typeface="VHNHUV+ArialMT"/>
              </a:rPr>
              <a:t>Critical</a:t>
            </a:r>
            <a:r>
              <a:rPr dirty="0" sz="1300" spc="44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323e48"/>
                </a:solidFill>
                <a:latin typeface="VHNHUV+ArialMT"/>
                <a:cs typeface="VHNHUV+ArialMT"/>
              </a:rPr>
              <a:t>AFE</a:t>
            </a:r>
            <a:r>
              <a:rPr dirty="0" sz="1300" spc="44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300" spc="10">
                <a:solidFill>
                  <a:srgbClr val="323e48"/>
                </a:solidFill>
                <a:latin typeface="VHNHUV+ArialMT"/>
                <a:cs typeface="VHNHUV+ArialMT"/>
              </a:rPr>
              <a:t>in</a:t>
            </a:r>
            <a:r>
              <a:rPr dirty="0" sz="1300" spc="44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300" spc="10">
                <a:solidFill>
                  <a:srgbClr val="323e48"/>
                </a:solidFill>
                <a:latin typeface="VHNHUV+ArialMT"/>
                <a:cs typeface="VHNHUV+ArialMT"/>
              </a:rPr>
              <a:t>minutes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576262" y="6584782"/>
            <a:ext cx="1932811" cy="15160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893"/>
              </a:lnSpc>
              <a:spcBef>
                <a:spcPts val="0"/>
              </a:spcBef>
              <a:spcAft>
                <a:spcPts val="0"/>
              </a:spcAft>
            </a:pPr>
            <a:r>
              <a:rPr dirty="0" sz="800">
                <a:solidFill>
                  <a:srgbClr val="323e48"/>
                </a:solidFill>
                <a:latin typeface="VHNHUV+ArialMT"/>
                <a:cs typeface="VHNHUV+ArialMT"/>
              </a:rPr>
              <a:t>16</a:t>
            </a:r>
            <a:r>
              <a:rPr dirty="0" sz="800" spc="771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700" spc="30">
                <a:solidFill>
                  <a:srgbClr val="323e48"/>
                </a:solidFill>
                <a:latin typeface="VHNHUV+ArialMT"/>
                <a:cs typeface="VHNHUV+ArialMT"/>
              </a:rPr>
              <a:t>©2025</a:t>
            </a:r>
            <a:r>
              <a:rPr dirty="0" sz="700" spc="49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700" spc="30">
                <a:solidFill>
                  <a:srgbClr val="323e48"/>
                </a:solidFill>
                <a:latin typeface="VHNHUV+ArialMT"/>
                <a:cs typeface="VHNHUV+ArialMT"/>
              </a:rPr>
              <a:t>Infinitum</a:t>
            </a:r>
            <a:r>
              <a:rPr dirty="0" sz="700" spc="49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323e48"/>
                </a:solidFill>
                <a:latin typeface="VHNHUV+ArialMT"/>
                <a:cs typeface="VHNHUV+ArialMT"/>
              </a:rPr>
              <a:t>|</a:t>
            </a:r>
            <a:r>
              <a:rPr dirty="0" sz="700" spc="77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700" spc="30">
                <a:solidFill>
                  <a:srgbClr val="323e48"/>
                </a:solidFill>
                <a:latin typeface="VHNHUV+ArialMT"/>
                <a:cs typeface="VHNHUV+ArialMT"/>
              </a:rPr>
              <a:t>All</a:t>
            </a:r>
            <a:r>
              <a:rPr dirty="0" sz="700" spc="49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700" spc="30">
                <a:solidFill>
                  <a:srgbClr val="323e48"/>
                </a:solidFill>
                <a:latin typeface="VHNHUV+ArialMT"/>
                <a:cs typeface="VHNHUV+ArialMT"/>
              </a:rPr>
              <a:t>rights</a:t>
            </a:r>
            <a:r>
              <a:rPr dirty="0" sz="700" spc="49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700" spc="30">
                <a:solidFill>
                  <a:srgbClr val="323e48"/>
                </a:solidFill>
                <a:latin typeface="VHNHUV+ArialMT"/>
                <a:cs typeface="VHNHUV+ArialMT"/>
              </a:rPr>
              <a:t>reserved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48640" y="294773"/>
            <a:ext cx="1940765" cy="37861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323e48"/>
                </a:solidFill>
                <a:latin typeface="FTGFCJ+Arial-BoldMT"/>
                <a:cs typeface="FTGFCJ+Arial-BoldMT"/>
              </a:rPr>
              <a:t>Comparison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611189" y="972051"/>
            <a:ext cx="1563597" cy="45009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9687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333333"/>
                </a:solidFill>
                <a:latin typeface="FTGFCJ+Arial-BoldMT"/>
                <a:cs typeface="FTGFCJ+Arial-BoldMT"/>
              </a:rPr>
              <a:t>Aircore</a:t>
            </a:r>
            <a:r>
              <a:rPr dirty="0" sz="1400" spc="37" b="1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333333"/>
                </a:solidFill>
                <a:latin typeface="FTGFCJ+Arial-BoldMT"/>
                <a:cs typeface="FTGFCJ+Arial-BoldMT"/>
              </a:rPr>
              <a:t>Mission</a:t>
            </a:r>
          </a:p>
          <a:p>
            <a:pPr marL="0" marR="0">
              <a:lnSpc>
                <a:spcPts val="1564"/>
              </a:lnSpc>
              <a:spcBef>
                <a:spcPts val="65"/>
              </a:spcBef>
              <a:spcAft>
                <a:spcPts val="0"/>
              </a:spcAft>
            </a:pPr>
            <a:r>
              <a:rPr dirty="0" sz="1400" b="1">
                <a:solidFill>
                  <a:srgbClr val="333333"/>
                </a:solidFill>
                <a:latin typeface="FTGFCJ+Arial-BoldMT"/>
                <a:cs typeface="FTGFCJ+Arial-BoldMT"/>
              </a:rPr>
              <a:t>Critical</a:t>
            </a:r>
            <a:r>
              <a:rPr dirty="0" sz="1400" spc="37" b="1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333333"/>
                </a:solidFill>
                <a:latin typeface="FTGFCJ+Arial-BoldMT"/>
                <a:cs typeface="FTGFCJ+Arial-BoldMT"/>
              </a:rPr>
              <a:t>with</a:t>
            </a:r>
            <a:r>
              <a:rPr dirty="0" sz="1400" spc="37" b="1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333333"/>
                </a:solidFill>
                <a:latin typeface="FTGFCJ+Arial-BoldMT"/>
                <a:cs typeface="FTGFCJ+Arial-BoldMT"/>
              </a:rPr>
              <a:t>AFE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465204" y="972051"/>
            <a:ext cx="1080339" cy="45009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333333"/>
                </a:solidFill>
                <a:latin typeface="FTGFCJ+Arial-BoldMT"/>
                <a:cs typeface="FTGFCJ+Arial-BoldMT"/>
              </a:rPr>
              <a:t>EBM</a:t>
            </a:r>
            <a:r>
              <a:rPr dirty="0" sz="1400" spc="38" b="1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333333"/>
                </a:solidFill>
                <a:latin typeface="FTGFCJ+Arial-BoldMT"/>
                <a:cs typeface="FTGFCJ+Arial-BoldMT"/>
              </a:rPr>
              <a:t>Papst</a:t>
            </a:r>
          </a:p>
          <a:p>
            <a:pPr marL="285750" marR="0">
              <a:lnSpc>
                <a:spcPts val="1564"/>
              </a:lnSpc>
              <a:spcBef>
                <a:spcPts val="65"/>
              </a:spcBef>
              <a:spcAft>
                <a:spcPts val="0"/>
              </a:spcAft>
            </a:pPr>
            <a:r>
              <a:rPr dirty="0" sz="1400" b="1">
                <a:solidFill>
                  <a:srgbClr val="333333"/>
                </a:solidFill>
                <a:latin typeface="FTGFCJ+Arial-BoldMT"/>
                <a:cs typeface="FTGFCJ+Arial-BoldMT"/>
              </a:rPr>
              <a:t>PFC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030294" y="972051"/>
            <a:ext cx="1179611" cy="45009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333333"/>
                </a:solidFill>
                <a:latin typeface="FTGFCJ+Arial-BoldMT"/>
                <a:cs typeface="FTGFCJ+Arial-BoldMT"/>
              </a:rPr>
              <a:t>Ziehl-Abegg</a:t>
            </a:r>
          </a:p>
          <a:p>
            <a:pPr marL="333375" marR="0">
              <a:lnSpc>
                <a:spcPts val="1564"/>
              </a:lnSpc>
              <a:spcBef>
                <a:spcPts val="65"/>
              </a:spcBef>
              <a:spcAft>
                <a:spcPts val="0"/>
              </a:spcAft>
            </a:pPr>
            <a:r>
              <a:rPr dirty="0" sz="1400" b="1">
                <a:solidFill>
                  <a:srgbClr val="333333"/>
                </a:solidFill>
                <a:latin typeface="FTGFCJ+Arial-BoldMT"/>
                <a:cs typeface="FTGFCJ+Arial-BoldMT"/>
              </a:rPr>
              <a:t>PFC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485847" y="972051"/>
            <a:ext cx="1493929" cy="45009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333333"/>
                </a:solidFill>
                <a:latin typeface="FTGFCJ+Arial-BoldMT"/>
                <a:cs typeface="FTGFCJ+Arial-BoldMT"/>
              </a:rPr>
              <a:t>Induction</a:t>
            </a:r>
            <a:r>
              <a:rPr dirty="0" sz="1400" spc="37" b="1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333333"/>
                </a:solidFill>
                <a:latin typeface="FTGFCJ+Arial-BoldMT"/>
                <a:cs typeface="FTGFCJ+Arial-BoldMT"/>
              </a:rPr>
              <a:t>Motor</a:t>
            </a:r>
          </a:p>
          <a:p>
            <a:pPr marL="10318" marR="0">
              <a:lnSpc>
                <a:spcPts val="1564"/>
              </a:lnSpc>
              <a:spcBef>
                <a:spcPts val="65"/>
              </a:spcBef>
              <a:spcAft>
                <a:spcPts val="0"/>
              </a:spcAft>
            </a:pPr>
            <a:r>
              <a:rPr dirty="0" sz="1400" b="1">
                <a:solidFill>
                  <a:srgbClr val="333333"/>
                </a:solidFill>
                <a:latin typeface="FTGFCJ+Arial-BoldMT"/>
                <a:cs typeface="FTGFCJ+Arial-BoldMT"/>
              </a:rPr>
              <a:t>+</a:t>
            </a:r>
            <a:r>
              <a:rPr dirty="0" sz="1400" spc="36" b="1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333333"/>
                </a:solidFill>
                <a:latin typeface="FTGFCJ+Arial-BoldMT"/>
                <a:cs typeface="FTGFCJ+Arial-BoldMT"/>
              </a:rPr>
              <a:t>VFD</a:t>
            </a:r>
            <a:r>
              <a:rPr dirty="0" sz="1400" spc="38" b="1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333333"/>
                </a:solidFill>
                <a:latin typeface="FTGFCJ+Arial-BoldMT"/>
                <a:cs typeface="FTGFCJ+Arial-BoldMT"/>
              </a:rPr>
              <a:t>with</a:t>
            </a:r>
            <a:r>
              <a:rPr dirty="0" sz="1400" spc="37" b="1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333333"/>
                </a:solidFill>
                <a:latin typeface="FTGFCJ+Arial-BoldMT"/>
                <a:cs typeface="FTGFCJ+Arial-BoldMT"/>
              </a:rPr>
              <a:t>AFE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0195399" y="1185411"/>
            <a:ext cx="1297816" cy="236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333333"/>
                </a:solidFill>
                <a:latin typeface="FTGFCJ+Arial-BoldMT"/>
                <a:cs typeface="FTGFCJ+Arial-BoldMT"/>
              </a:rPr>
              <a:t>Passive</a:t>
            </a:r>
            <a:r>
              <a:rPr dirty="0" sz="1400" spc="37" b="1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333333"/>
                </a:solidFill>
                <a:latin typeface="FTGFCJ+Arial-BoldMT"/>
                <a:cs typeface="FTGFCJ+Arial-BoldMT"/>
              </a:rPr>
              <a:t>Filter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785020" y="1534226"/>
            <a:ext cx="1219527" cy="3912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2076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181818"/>
                </a:solidFill>
                <a:latin typeface="VHNHUV+ArialMT"/>
                <a:cs typeface="VHNHUV+ArialMT"/>
              </a:rPr>
              <a:t>Yes,</a:t>
            </a:r>
            <a:r>
              <a:rPr dirty="0" sz="1200" spc="31">
                <a:solidFill>
                  <a:srgbClr val="181818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81818"/>
                </a:solidFill>
                <a:latin typeface="VHNHUV+ArialMT"/>
                <a:cs typeface="VHNHUV+ArialMT"/>
              </a:rPr>
              <a:t>across</a:t>
            </a:r>
            <a:r>
              <a:rPr dirty="0" sz="1200" spc="31">
                <a:solidFill>
                  <a:srgbClr val="181818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81818"/>
                </a:solidFill>
                <a:latin typeface="VHNHUV+ArialMT"/>
                <a:cs typeface="VHNHUV+ArialMT"/>
              </a:rPr>
              <a:t>full</a:t>
            </a:r>
          </a:p>
          <a:p>
            <a:pPr marL="0" marR="0">
              <a:lnSpc>
                <a:spcPts val="1340"/>
              </a:lnSpc>
              <a:spcBef>
                <a:spcPts val="149"/>
              </a:spcBef>
              <a:spcAft>
                <a:spcPts val="0"/>
              </a:spcAft>
            </a:pPr>
            <a:r>
              <a:rPr dirty="0" sz="1200">
                <a:solidFill>
                  <a:srgbClr val="181818"/>
                </a:solidFill>
                <a:latin typeface="VHNHUV+ArialMT"/>
                <a:cs typeface="VHNHUV+ArialMT"/>
              </a:rPr>
              <a:t>operating</a:t>
            </a:r>
            <a:r>
              <a:rPr dirty="0" sz="1200" spc="31">
                <a:solidFill>
                  <a:srgbClr val="181818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81818"/>
                </a:solidFill>
                <a:latin typeface="VHNHUV+ArialMT"/>
                <a:cs typeface="VHNHUV+ArialMT"/>
              </a:rPr>
              <a:t>range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616746" y="1612131"/>
            <a:ext cx="1909624" cy="236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333333"/>
                </a:solidFill>
                <a:latin typeface="FTGFCJ+Arial-BoldMT"/>
                <a:cs typeface="FTGFCJ+Arial-BoldMT"/>
              </a:rPr>
              <a:t>IEEE519</a:t>
            </a:r>
            <a:r>
              <a:rPr dirty="0" sz="1400" spc="38" b="1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333333"/>
                </a:solidFill>
                <a:latin typeface="FTGFCJ+Arial-BoldMT"/>
                <a:cs typeface="FTGFCJ+Arial-BoldMT"/>
              </a:rPr>
              <a:t>Compliance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404879" y="1625667"/>
            <a:ext cx="1201849" cy="74175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333333"/>
                </a:solidFill>
                <a:latin typeface="VHNHUV+ArialMT"/>
                <a:cs typeface="VHNHUV+ArialMT"/>
              </a:rPr>
              <a:t>Only</a:t>
            </a:r>
            <a:r>
              <a:rPr dirty="0" sz="1200" spc="33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333333"/>
                </a:solidFill>
                <a:latin typeface="VHNHUV+ArialMT"/>
                <a:cs typeface="VHNHUV+ArialMT"/>
              </a:rPr>
              <a:t>at</a:t>
            </a:r>
            <a:r>
              <a:rPr dirty="0" sz="1200" spc="31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333333"/>
                </a:solidFill>
                <a:latin typeface="VHNHUV+ArialMT"/>
                <a:cs typeface="VHNHUV+ArialMT"/>
              </a:rPr>
              <a:t>full</a:t>
            </a:r>
            <a:r>
              <a:rPr dirty="0" sz="1200" spc="33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333333"/>
                </a:solidFill>
                <a:latin typeface="VHNHUV+ArialMT"/>
                <a:cs typeface="VHNHUV+ArialMT"/>
              </a:rPr>
              <a:t>load</a:t>
            </a:r>
          </a:p>
          <a:p>
            <a:pPr marL="97631" marR="0">
              <a:lnSpc>
                <a:spcPts val="1340"/>
              </a:lnSpc>
              <a:spcBef>
                <a:spcPts val="2859"/>
              </a:spcBef>
              <a:spcAft>
                <a:spcPts val="0"/>
              </a:spcAft>
            </a:pPr>
            <a:r>
              <a:rPr dirty="0" sz="1200">
                <a:solidFill>
                  <a:srgbClr val="333333"/>
                </a:solidFill>
                <a:latin typeface="VHNHUV+ArialMT"/>
                <a:cs typeface="VHNHUV+ArialMT"/>
              </a:rPr>
              <a:t>Limited</a:t>
            </a:r>
            <a:r>
              <a:rPr dirty="0" sz="1200" spc="33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333333"/>
                </a:solidFill>
                <a:latin typeface="VHNHUV+ArialMT"/>
                <a:cs typeface="VHNHUV+ArialMT"/>
              </a:rPr>
              <a:t>(1%)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7017594" y="1625667"/>
            <a:ext cx="1201849" cy="74175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333333"/>
                </a:solidFill>
                <a:latin typeface="VHNHUV+ArialMT"/>
                <a:cs typeface="VHNHUV+ArialMT"/>
              </a:rPr>
              <a:t>Only</a:t>
            </a:r>
            <a:r>
              <a:rPr dirty="0" sz="1200" spc="33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333333"/>
                </a:solidFill>
                <a:latin typeface="VHNHUV+ArialMT"/>
                <a:cs typeface="VHNHUV+ArialMT"/>
              </a:rPr>
              <a:t>at</a:t>
            </a:r>
            <a:r>
              <a:rPr dirty="0" sz="1200" spc="31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333333"/>
                </a:solidFill>
                <a:latin typeface="VHNHUV+ArialMT"/>
                <a:cs typeface="VHNHUV+ArialMT"/>
              </a:rPr>
              <a:t>full</a:t>
            </a:r>
            <a:r>
              <a:rPr dirty="0" sz="1200" spc="33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333333"/>
                </a:solidFill>
                <a:latin typeface="VHNHUV+ArialMT"/>
                <a:cs typeface="VHNHUV+ArialMT"/>
              </a:rPr>
              <a:t>load</a:t>
            </a:r>
          </a:p>
          <a:p>
            <a:pPr marL="97631" marR="0">
              <a:lnSpc>
                <a:spcPts val="1340"/>
              </a:lnSpc>
              <a:spcBef>
                <a:spcPts val="2859"/>
              </a:spcBef>
              <a:spcAft>
                <a:spcPts val="0"/>
              </a:spcAft>
            </a:pPr>
            <a:r>
              <a:rPr dirty="0" sz="1200">
                <a:solidFill>
                  <a:srgbClr val="333333"/>
                </a:solidFill>
                <a:latin typeface="VHNHUV+ArialMT"/>
                <a:cs typeface="VHNHUV+ArialMT"/>
              </a:rPr>
              <a:t>Limited</a:t>
            </a:r>
            <a:r>
              <a:rPr dirty="0" sz="1200" spc="33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333333"/>
                </a:solidFill>
                <a:latin typeface="VHNHUV+ArialMT"/>
                <a:cs typeface="VHNHUV+ArialMT"/>
              </a:rPr>
              <a:t>(1%)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9030210" y="1625667"/>
            <a:ext cx="415007" cy="20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333333"/>
                </a:solidFill>
                <a:latin typeface="VHNHUV+ArialMT"/>
                <a:cs typeface="VHNHUV+ArialMT"/>
              </a:rPr>
              <a:t>Yes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0243023" y="1625667"/>
            <a:ext cx="1201849" cy="20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333333"/>
                </a:solidFill>
                <a:latin typeface="VHNHUV+ArialMT"/>
                <a:cs typeface="VHNHUV+ArialMT"/>
              </a:rPr>
              <a:t>Only</a:t>
            </a:r>
            <a:r>
              <a:rPr dirty="0" sz="1200" spc="33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333333"/>
                </a:solidFill>
                <a:latin typeface="VHNHUV+ArialMT"/>
                <a:cs typeface="VHNHUV+ArialMT"/>
              </a:rPr>
              <a:t>at</a:t>
            </a:r>
            <a:r>
              <a:rPr dirty="0" sz="1200" spc="31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333333"/>
                </a:solidFill>
                <a:latin typeface="VHNHUV+ArialMT"/>
                <a:cs typeface="VHNHUV+ArialMT"/>
              </a:rPr>
              <a:t>full</a:t>
            </a:r>
            <a:r>
              <a:rPr dirty="0" sz="1200" spc="33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333333"/>
                </a:solidFill>
                <a:latin typeface="VHNHUV+ArialMT"/>
                <a:cs typeface="VHNHUV+ArialMT"/>
              </a:rPr>
              <a:t>load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782343" y="2038851"/>
            <a:ext cx="1760928" cy="45009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51903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333333"/>
                </a:solidFill>
                <a:latin typeface="FTGFCJ+Arial-BoldMT"/>
                <a:cs typeface="FTGFCJ+Arial-BoldMT"/>
              </a:rPr>
              <a:t>Phase</a:t>
            </a:r>
            <a:r>
              <a:rPr dirty="0" sz="1400" spc="37" b="1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333333"/>
                </a:solidFill>
                <a:latin typeface="FTGFCJ+Arial-BoldMT"/>
                <a:cs typeface="FTGFCJ+Arial-BoldMT"/>
              </a:rPr>
              <a:t>Imbalance</a:t>
            </a:r>
          </a:p>
          <a:p>
            <a:pPr marL="0" marR="0">
              <a:lnSpc>
                <a:spcPts val="1564"/>
              </a:lnSpc>
              <a:spcBef>
                <a:spcPts val="65"/>
              </a:spcBef>
              <a:spcAft>
                <a:spcPts val="0"/>
              </a:spcAft>
            </a:pPr>
            <a:r>
              <a:rPr dirty="0" sz="1400" b="1">
                <a:solidFill>
                  <a:srgbClr val="333333"/>
                </a:solidFill>
                <a:latin typeface="FTGFCJ+Arial-BoldMT"/>
                <a:cs typeface="FTGFCJ+Arial-BoldMT"/>
              </a:rPr>
              <a:t>Voltage</a:t>
            </a:r>
            <a:r>
              <a:rPr dirty="0" sz="1400" spc="37" b="1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333333"/>
                </a:solidFill>
                <a:latin typeface="FTGFCJ+Arial-BoldMT"/>
                <a:cs typeface="FTGFCJ+Arial-BoldMT"/>
              </a:rPr>
              <a:t>Regulation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4010297" y="2159066"/>
            <a:ext cx="778765" cy="20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181818"/>
                </a:solidFill>
                <a:latin typeface="VHNHUV+ArialMT"/>
                <a:cs typeface="VHNHUV+ArialMT"/>
              </a:rPr>
              <a:t>Yes</a:t>
            </a:r>
            <a:r>
              <a:rPr dirty="0" sz="1200" spc="33">
                <a:solidFill>
                  <a:srgbClr val="181818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81818"/>
                </a:solidFill>
                <a:latin typeface="VHNHUV+ArialMT"/>
                <a:cs typeface="VHNHUV+ArialMT"/>
              </a:rPr>
              <a:t>(3%)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8848441" y="2159066"/>
            <a:ext cx="778764" cy="20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181818"/>
                </a:solidFill>
                <a:latin typeface="VHNHUV+ArialMT"/>
                <a:cs typeface="VHNHUV+ArialMT"/>
              </a:rPr>
              <a:t>Yes</a:t>
            </a:r>
            <a:r>
              <a:rPr dirty="0" sz="1200" spc="33">
                <a:solidFill>
                  <a:srgbClr val="181818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81818"/>
                </a:solidFill>
                <a:latin typeface="VHNHUV+ArialMT"/>
                <a:cs typeface="VHNHUV+ArialMT"/>
              </a:rPr>
              <a:t>(3%)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0661329" y="2159066"/>
            <a:ext cx="364108" cy="20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333333"/>
                </a:solidFill>
                <a:latin typeface="VHNHUV+ArialMT"/>
                <a:cs typeface="VHNHUV+ArialMT"/>
              </a:rPr>
              <a:t>NA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1761209" y="2596635"/>
            <a:ext cx="1766973" cy="100483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333333"/>
                </a:solidFill>
                <a:latin typeface="FTGFCJ+Arial-BoldMT"/>
                <a:cs typeface="FTGFCJ+Arial-BoldMT"/>
              </a:rPr>
              <a:t>THDi</a:t>
            </a:r>
            <a:r>
              <a:rPr dirty="0" sz="1400" spc="37" b="1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333333"/>
                </a:solidFill>
                <a:latin typeface="FTGFCJ+Arial-BoldMT"/>
                <a:cs typeface="FTGFCJ+Arial-BoldMT"/>
              </a:rPr>
              <a:t>@</a:t>
            </a:r>
            <a:r>
              <a:rPr dirty="0" sz="1400" spc="37" b="1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333333"/>
                </a:solidFill>
                <a:latin typeface="FTGFCJ+Arial-BoldMT"/>
                <a:cs typeface="FTGFCJ+Arial-BoldMT"/>
              </a:rPr>
              <a:t>100%</a:t>
            </a:r>
            <a:r>
              <a:rPr dirty="0" sz="1400" spc="37" b="1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333333"/>
                </a:solidFill>
                <a:latin typeface="FTGFCJ+Arial-BoldMT"/>
                <a:cs typeface="FTGFCJ+Arial-BoldMT"/>
              </a:rPr>
              <a:t>Load</a:t>
            </a:r>
          </a:p>
          <a:p>
            <a:pPr marL="98425" marR="0">
              <a:lnSpc>
                <a:spcPts val="1564"/>
              </a:lnSpc>
              <a:spcBef>
                <a:spcPts val="1409"/>
              </a:spcBef>
              <a:spcAft>
                <a:spcPts val="0"/>
              </a:spcAft>
            </a:pPr>
            <a:r>
              <a:rPr dirty="0" sz="1400" b="1">
                <a:solidFill>
                  <a:srgbClr val="333333"/>
                </a:solidFill>
                <a:latin typeface="FTGFCJ+Arial-BoldMT"/>
                <a:cs typeface="FTGFCJ+Arial-BoldMT"/>
              </a:rPr>
              <a:t>THDi</a:t>
            </a:r>
            <a:r>
              <a:rPr dirty="0" sz="1400" spc="37" b="1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333333"/>
                </a:solidFill>
                <a:latin typeface="FTGFCJ+Arial-BoldMT"/>
                <a:cs typeface="FTGFCJ+Arial-BoldMT"/>
              </a:rPr>
              <a:t>@</a:t>
            </a:r>
            <a:r>
              <a:rPr dirty="0" sz="1400" spc="37" b="1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333333"/>
                </a:solidFill>
                <a:latin typeface="FTGFCJ+Arial-BoldMT"/>
                <a:cs typeface="FTGFCJ+Arial-BoldMT"/>
              </a:rPr>
              <a:t>50%</a:t>
            </a:r>
            <a:r>
              <a:rPr dirty="0" sz="1400" spc="37" b="1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333333"/>
                </a:solidFill>
                <a:latin typeface="FTGFCJ+Arial-BoldMT"/>
                <a:cs typeface="FTGFCJ+Arial-BoldMT"/>
              </a:rPr>
              <a:t>Load</a:t>
            </a:r>
          </a:p>
          <a:p>
            <a:pPr marL="587375" marR="0">
              <a:lnSpc>
                <a:spcPts val="1564"/>
              </a:lnSpc>
              <a:spcBef>
                <a:spcPts val="1409"/>
              </a:spcBef>
              <a:spcAft>
                <a:spcPts val="0"/>
              </a:spcAft>
            </a:pPr>
            <a:r>
              <a:rPr dirty="0" sz="1400" b="1">
                <a:solidFill>
                  <a:srgbClr val="333333"/>
                </a:solidFill>
                <a:latin typeface="FTGFCJ+Arial-BoldMT"/>
                <a:cs typeface="FTGFCJ+Arial-BoldMT"/>
              </a:rPr>
              <a:t>Right</a:t>
            </a:r>
            <a:r>
              <a:rPr dirty="0" sz="1400" spc="38" b="1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333333"/>
                </a:solidFill>
                <a:latin typeface="FTGFCJ+Arial-BoldMT"/>
                <a:cs typeface="FTGFCJ+Arial-BoldMT"/>
              </a:rPr>
              <a:t>Sizing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4206502" y="2610170"/>
            <a:ext cx="372665" cy="59240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181818"/>
                </a:solidFill>
                <a:latin typeface="VHNHUV+ArialMT"/>
                <a:cs typeface="VHNHUV+ArialMT"/>
              </a:rPr>
              <a:t>2%</a:t>
            </a:r>
          </a:p>
          <a:p>
            <a:pPr marL="0" marR="0">
              <a:lnSpc>
                <a:spcPts val="1340"/>
              </a:lnSpc>
              <a:spcBef>
                <a:spcPts val="1733"/>
              </a:spcBef>
              <a:spcAft>
                <a:spcPts val="0"/>
              </a:spcAft>
            </a:pPr>
            <a:r>
              <a:rPr dirty="0" sz="1200">
                <a:solidFill>
                  <a:srgbClr val="181818"/>
                </a:solidFill>
                <a:latin typeface="VHNHUV+ArialMT"/>
                <a:cs typeface="VHNHUV+ArialMT"/>
              </a:rPr>
              <a:t>3%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5709679" y="2610170"/>
            <a:ext cx="592931" cy="9764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09537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333333"/>
                </a:solidFill>
                <a:latin typeface="VHNHUV+ArialMT"/>
                <a:cs typeface="VHNHUV+ArialMT"/>
              </a:rPr>
              <a:t>5%</a:t>
            </a:r>
          </a:p>
          <a:p>
            <a:pPr marL="0" marR="0">
              <a:lnSpc>
                <a:spcPts val="1340"/>
              </a:lnSpc>
              <a:spcBef>
                <a:spcPts val="1733"/>
              </a:spcBef>
              <a:spcAft>
                <a:spcPts val="0"/>
              </a:spcAft>
            </a:pPr>
            <a:r>
              <a:rPr dirty="0" sz="1200">
                <a:solidFill>
                  <a:srgbClr val="c89801"/>
                </a:solidFill>
                <a:latin typeface="VHNHUV+ArialMT"/>
                <a:cs typeface="VHNHUV+ArialMT"/>
              </a:rPr>
              <a:t>8-10%</a:t>
            </a:r>
          </a:p>
          <a:p>
            <a:pPr marL="122237" marR="0">
              <a:lnSpc>
                <a:spcPts val="1340"/>
              </a:lnSpc>
              <a:spcBef>
                <a:spcPts val="1683"/>
              </a:spcBef>
              <a:spcAft>
                <a:spcPts val="0"/>
              </a:spcAft>
            </a:pPr>
            <a:r>
              <a:rPr dirty="0" sz="1200">
                <a:solidFill>
                  <a:srgbClr val="ff0000"/>
                </a:solidFill>
                <a:latin typeface="VHNHUV+ArialMT"/>
                <a:cs typeface="VHNHUV+ArialMT"/>
              </a:rPr>
              <a:t>No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7322394" y="2610170"/>
            <a:ext cx="592931" cy="9764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09537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333333"/>
                </a:solidFill>
                <a:latin typeface="VHNHUV+ArialMT"/>
                <a:cs typeface="VHNHUV+ArialMT"/>
              </a:rPr>
              <a:t>5%</a:t>
            </a:r>
          </a:p>
          <a:p>
            <a:pPr marL="0" marR="0">
              <a:lnSpc>
                <a:spcPts val="1340"/>
              </a:lnSpc>
              <a:spcBef>
                <a:spcPts val="1733"/>
              </a:spcBef>
              <a:spcAft>
                <a:spcPts val="0"/>
              </a:spcAft>
            </a:pPr>
            <a:r>
              <a:rPr dirty="0" sz="1200">
                <a:solidFill>
                  <a:srgbClr val="c89801"/>
                </a:solidFill>
                <a:latin typeface="VHNHUV+ArialMT"/>
                <a:cs typeface="VHNHUV+ArialMT"/>
              </a:rPr>
              <a:t>8-10%</a:t>
            </a:r>
          </a:p>
          <a:p>
            <a:pPr marL="122237" marR="0">
              <a:lnSpc>
                <a:spcPts val="1340"/>
              </a:lnSpc>
              <a:spcBef>
                <a:spcPts val="1683"/>
              </a:spcBef>
              <a:spcAft>
                <a:spcPts val="0"/>
              </a:spcAft>
            </a:pPr>
            <a:r>
              <a:rPr dirty="0" sz="1200">
                <a:solidFill>
                  <a:srgbClr val="ff0000"/>
                </a:solidFill>
                <a:latin typeface="VHNHUV+ArialMT"/>
                <a:cs typeface="VHNHUV+ArialMT"/>
              </a:rPr>
              <a:t>No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9044646" y="2610170"/>
            <a:ext cx="372665" cy="59240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333333"/>
                </a:solidFill>
                <a:latin typeface="VHNHUV+ArialMT"/>
                <a:cs typeface="VHNHUV+ArialMT"/>
              </a:rPr>
              <a:t>3%</a:t>
            </a:r>
          </a:p>
          <a:p>
            <a:pPr marL="0" marR="0">
              <a:lnSpc>
                <a:spcPts val="1340"/>
              </a:lnSpc>
              <a:spcBef>
                <a:spcPts val="1733"/>
              </a:spcBef>
              <a:spcAft>
                <a:spcPts val="0"/>
              </a:spcAft>
            </a:pPr>
            <a:r>
              <a:rPr dirty="0" sz="1200">
                <a:solidFill>
                  <a:srgbClr val="333333"/>
                </a:solidFill>
                <a:latin typeface="VHNHUV+ArialMT"/>
                <a:cs typeface="VHNHUV+ArialMT"/>
              </a:rPr>
              <a:t>5%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10505754" y="2610170"/>
            <a:ext cx="677688" cy="9764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2068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ff0000"/>
                </a:solidFill>
                <a:latin typeface="VHNHUV+ArialMT"/>
                <a:cs typeface="VHNHUV+ArialMT"/>
              </a:rPr>
              <a:t>5-10%</a:t>
            </a:r>
          </a:p>
          <a:p>
            <a:pPr marL="0" marR="0">
              <a:lnSpc>
                <a:spcPts val="1340"/>
              </a:lnSpc>
              <a:spcBef>
                <a:spcPts val="1733"/>
              </a:spcBef>
              <a:spcAft>
                <a:spcPts val="0"/>
              </a:spcAft>
            </a:pPr>
            <a:r>
              <a:rPr dirty="0" sz="1200">
                <a:solidFill>
                  <a:srgbClr val="ff0000"/>
                </a:solidFill>
                <a:latin typeface="VHNHUV+ArialMT"/>
                <a:cs typeface="VHNHUV+ArialMT"/>
              </a:rPr>
              <a:t>10-15%</a:t>
            </a:r>
          </a:p>
          <a:p>
            <a:pPr marL="164306" marR="0">
              <a:lnSpc>
                <a:spcPts val="1340"/>
              </a:lnSpc>
              <a:spcBef>
                <a:spcPts val="1683"/>
              </a:spcBef>
              <a:spcAft>
                <a:spcPts val="0"/>
              </a:spcAft>
            </a:pPr>
            <a:r>
              <a:rPr dirty="0" sz="1200">
                <a:solidFill>
                  <a:srgbClr val="ff0000"/>
                </a:solidFill>
                <a:latin typeface="VHNHUV+ArialMT"/>
                <a:cs typeface="VHNHUV+ArialMT"/>
              </a:rPr>
              <a:t>No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4192065" y="3378266"/>
            <a:ext cx="415007" cy="9825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181818"/>
                </a:solidFill>
                <a:latin typeface="VHNHUV+ArialMT"/>
                <a:cs typeface="VHNHUV+ArialMT"/>
              </a:rPr>
              <a:t>Yes</a:t>
            </a:r>
          </a:p>
          <a:p>
            <a:pPr marL="0" marR="0">
              <a:lnSpc>
                <a:spcPts val="1340"/>
              </a:lnSpc>
              <a:spcBef>
                <a:spcPts val="1733"/>
              </a:spcBef>
              <a:spcAft>
                <a:spcPts val="0"/>
              </a:spcAft>
            </a:pPr>
            <a:r>
              <a:rPr dirty="0" sz="1200">
                <a:solidFill>
                  <a:srgbClr val="181818"/>
                </a:solidFill>
                <a:latin typeface="VHNHUV+ArialMT"/>
                <a:cs typeface="VHNHUV+ArialMT"/>
              </a:rPr>
              <a:t>Yes</a:t>
            </a:r>
          </a:p>
          <a:p>
            <a:pPr marL="47773" marR="0">
              <a:lnSpc>
                <a:spcPts val="1596"/>
              </a:lnSpc>
              <a:spcBef>
                <a:spcPts val="1426"/>
              </a:spcBef>
              <a:spcAft>
                <a:spcPts val="0"/>
              </a:spcAft>
            </a:pPr>
            <a:r>
              <a:rPr dirty="0" sz="1200">
                <a:solidFill>
                  <a:srgbClr val="181818"/>
                </a:solidFill>
                <a:latin typeface="VWTPEE+SegoeUISymbol"/>
                <a:cs typeface="VWTPEE+SegoeUISymbol"/>
              </a:rPr>
              <a:t>ꢀ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9057346" y="3378266"/>
            <a:ext cx="347216" cy="20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ff0000"/>
                </a:solidFill>
                <a:latin typeface="VHNHUV+ArialMT"/>
                <a:cs typeface="VHNHUV+ArialMT"/>
              </a:rPr>
              <a:t>No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2229522" y="3748779"/>
            <a:ext cx="1298897" cy="236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333333"/>
                </a:solidFill>
                <a:latin typeface="FTGFCJ+Arial-BoldMT"/>
                <a:cs typeface="FTGFCJ+Arial-BoldMT"/>
              </a:rPr>
              <a:t>Serviceability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5831916" y="3762314"/>
            <a:ext cx="347216" cy="20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ff0000"/>
                </a:solidFill>
                <a:latin typeface="VHNHUV+ArialMT"/>
                <a:cs typeface="VHNHUV+ArialMT"/>
              </a:rPr>
              <a:t>No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7444631" y="3762314"/>
            <a:ext cx="347216" cy="20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ff0000"/>
                </a:solidFill>
                <a:latin typeface="VHNHUV+ArialMT"/>
                <a:cs typeface="VHNHUV+ArialMT"/>
              </a:rPr>
              <a:t>No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9057346" y="3762314"/>
            <a:ext cx="347216" cy="20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ff0000"/>
                </a:solidFill>
                <a:latin typeface="VHNHUV+ArialMT"/>
                <a:cs typeface="VHNHUV+ArialMT"/>
              </a:rPr>
              <a:t>No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10670061" y="3762314"/>
            <a:ext cx="347216" cy="20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ff0000"/>
                </a:solidFill>
                <a:latin typeface="VHNHUV+ArialMT"/>
                <a:cs typeface="VHNHUV+ArialMT"/>
              </a:rPr>
              <a:t>No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1167484" y="4132827"/>
            <a:ext cx="2363141" cy="62078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1435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333333"/>
                </a:solidFill>
                <a:latin typeface="FTGFCJ+Arial-BoldMT"/>
                <a:cs typeface="FTGFCJ+Arial-BoldMT"/>
              </a:rPr>
              <a:t>Additional</a:t>
            </a:r>
            <a:r>
              <a:rPr dirty="0" sz="1400" spc="37" b="1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333333"/>
                </a:solidFill>
                <a:latin typeface="FTGFCJ+Arial-BoldMT"/>
                <a:cs typeface="FTGFCJ+Arial-BoldMT"/>
              </a:rPr>
              <a:t>Footprint</a:t>
            </a:r>
          </a:p>
          <a:p>
            <a:pPr marL="0" marR="0">
              <a:lnSpc>
                <a:spcPts val="1564"/>
              </a:lnSpc>
              <a:spcBef>
                <a:spcPts val="1409"/>
              </a:spcBef>
              <a:spcAft>
                <a:spcPts val="0"/>
              </a:spcAft>
            </a:pPr>
            <a:r>
              <a:rPr dirty="0" sz="1400" b="1">
                <a:solidFill>
                  <a:srgbClr val="333333"/>
                </a:solidFill>
                <a:latin typeface="FTGFCJ+Arial-BoldMT"/>
                <a:cs typeface="FTGFCJ+Arial-BoldMT"/>
              </a:rPr>
              <a:t>Power-Loss</a:t>
            </a:r>
            <a:r>
              <a:rPr dirty="0" sz="1400" spc="37" b="1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333333"/>
                </a:solidFill>
                <a:latin typeface="FTGFCJ+Arial-BoldMT"/>
                <a:cs typeface="FTGFCJ+Arial-BoldMT"/>
              </a:rPr>
              <a:t>Ride</a:t>
            </a:r>
            <a:r>
              <a:rPr dirty="0" sz="1400" spc="37" b="1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333333"/>
                </a:solidFill>
                <a:latin typeface="FTGFCJ+Arial-BoldMT"/>
                <a:cs typeface="FTGFCJ+Arial-BoldMT"/>
              </a:rPr>
              <a:t>Through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5852554" y="4120053"/>
            <a:ext cx="304800" cy="24080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96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181818"/>
                </a:solidFill>
                <a:latin typeface="VWTPEE+SegoeUISymbol"/>
                <a:cs typeface="VWTPEE+SegoeUISymbol"/>
              </a:rPr>
              <a:t>ꢀ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7465269" y="4120053"/>
            <a:ext cx="304800" cy="24080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96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181818"/>
                </a:solidFill>
                <a:latin typeface="VWTPEE+SegoeUISymbol"/>
                <a:cs typeface="VWTPEE+SegoeUISymbol"/>
              </a:rPr>
              <a:t>ꢀ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9001783" y="4120053"/>
            <a:ext cx="457348" cy="61871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96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181818"/>
                </a:solidFill>
                <a:latin typeface="VWTPEE+SegoeUISymbol"/>
                <a:cs typeface="VWTPEE+SegoeUISymbol"/>
              </a:rPr>
              <a:t>ꢀꢀ</a:t>
            </a:r>
          </a:p>
          <a:p>
            <a:pPr marL="0" marR="0">
              <a:lnSpc>
                <a:spcPts val="1340"/>
              </a:lnSpc>
              <a:spcBef>
                <a:spcPts val="1685"/>
              </a:spcBef>
              <a:spcAft>
                <a:spcPts val="0"/>
              </a:spcAft>
            </a:pPr>
            <a:r>
              <a:rPr dirty="0" sz="1200">
                <a:solidFill>
                  <a:srgbClr val="92d050"/>
                </a:solidFill>
                <a:latin typeface="VHNHUV+ArialMT"/>
                <a:cs typeface="VHNHUV+ArialMT"/>
              </a:rPr>
              <a:t>Best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10538298" y="4120053"/>
            <a:ext cx="609600" cy="61871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96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181818"/>
                </a:solidFill>
                <a:latin typeface="VWTPEE+SegoeUISymbol"/>
                <a:cs typeface="VWTPEE+SegoeUISymbol"/>
              </a:rPr>
              <a:t>ꢀ</a:t>
            </a:r>
            <a:r>
              <a:rPr dirty="0" sz="1200" spc="-872">
                <a:solidFill>
                  <a:srgbClr val="181818"/>
                </a:solidFill>
                <a:latin typeface="VWTPEE+SegoeUISymbol"/>
                <a:cs typeface="VWTPEE+SegoeUISymbol"/>
              </a:rPr>
              <a:t>ꢀ</a:t>
            </a:r>
            <a:r>
              <a:rPr dirty="0" sz="1200">
                <a:solidFill>
                  <a:srgbClr val="181818"/>
                </a:solidFill>
                <a:latin typeface="VWTPEE+SegoeUISymbol"/>
                <a:cs typeface="VWTPEE+SegoeUISymbol"/>
              </a:rPr>
              <a:t>ꢀ</a:t>
            </a:r>
          </a:p>
          <a:p>
            <a:pPr marL="10107" marR="0">
              <a:lnSpc>
                <a:spcPts val="1340"/>
              </a:lnSpc>
              <a:spcBef>
                <a:spcPts val="1685"/>
              </a:spcBef>
              <a:spcAft>
                <a:spcPts val="0"/>
              </a:spcAft>
            </a:pPr>
            <a:r>
              <a:rPr dirty="0" sz="1200">
                <a:solidFill>
                  <a:srgbClr val="ff0000"/>
                </a:solidFill>
                <a:latin typeface="VHNHUV+ArialMT"/>
                <a:cs typeface="VHNHUV+ArialMT"/>
              </a:rPr>
              <a:t>Worse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4163639" y="4530410"/>
            <a:ext cx="457348" cy="20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181818"/>
                </a:solidFill>
                <a:latin typeface="VHNHUV+ArialMT"/>
                <a:cs typeface="VHNHUV+ArialMT"/>
              </a:rPr>
              <a:t>Best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5725554" y="4530410"/>
            <a:ext cx="558998" cy="20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c89801"/>
                </a:solidFill>
                <a:latin typeface="VHNHUV+ArialMT"/>
                <a:cs typeface="VHNHUV+ArialMT"/>
              </a:rPr>
              <a:t>Better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7338269" y="4530410"/>
            <a:ext cx="558998" cy="20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c89801"/>
                </a:solidFill>
                <a:latin typeface="VHNHUV+ArialMT"/>
                <a:cs typeface="VHNHUV+ArialMT"/>
              </a:rPr>
              <a:t>Better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10204129" y="4857890"/>
            <a:ext cx="1281046" cy="63718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62706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333333"/>
                </a:solidFill>
                <a:latin typeface="VHNHUV+ArialMT"/>
                <a:cs typeface="VHNHUV+ArialMT"/>
              </a:rPr>
              <a:t>Wiring</a:t>
            </a:r>
            <a:r>
              <a:rPr dirty="0" sz="1000" spc="27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333333"/>
                </a:solidFill>
                <a:latin typeface="VHNHUV+ArialMT"/>
                <a:cs typeface="VHNHUV+ArialMT"/>
              </a:rPr>
              <a:t>+</a:t>
            </a:r>
            <a:r>
              <a:rPr dirty="0" sz="1000" spc="25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333333"/>
                </a:solidFill>
                <a:latin typeface="VHNHUV+ArialMT"/>
                <a:cs typeface="VHNHUV+ArialMT"/>
              </a:rPr>
              <a:t>Tuning</a:t>
            </a:r>
            <a:r>
              <a:rPr dirty="0" sz="1000" spc="27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333333"/>
                </a:solidFill>
                <a:latin typeface="VHNHUV+ArialMT"/>
                <a:cs typeface="VHNHUV+ArialMT"/>
              </a:rPr>
              <a:t>+</a:t>
            </a:r>
          </a:p>
          <a:p>
            <a:pPr marL="0" marR="0">
              <a:lnSpc>
                <a:spcPts val="1117"/>
              </a:lnSpc>
              <a:spcBef>
                <a:spcPts val="82"/>
              </a:spcBef>
              <a:spcAft>
                <a:spcPts val="0"/>
              </a:spcAft>
            </a:pPr>
            <a:r>
              <a:rPr dirty="0" sz="1000">
                <a:solidFill>
                  <a:srgbClr val="333333"/>
                </a:solidFill>
                <a:latin typeface="VHNHUV+ArialMT"/>
                <a:cs typeface="VHNHUV+ArialMT"/>
              </a:rPr>
              <a:t>Contactor</a:t>
            </a:r>
            <a:r>
              <a:rPr dirty="0" sz="1000" spc="27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333333"/>
                </a:solidFill>
                <a:latin typeface="VHNHUV+ArialMT"/>
                <a:cs typeface="VHNHUV+ArialMT"/>
              </a:rPr>
              <a:t>+</a:t>
            </a:r>
            <a:r>
              <a:rPr dirty="0" sz="1000" spc="25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333333"/>
                </a:solidFill>
                <a:latin typeface="VHNHUV+ArialMT"/>
                <a:cs typeface="VHNHUV+ArialMT"/>
              </a:rPr>
              <a:t>Relay</a:t>
            </a:r>
            <a:r>
              <a:rPr dirty="0" sz="1000" spc="27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333333"/>
                </a:solidFill>
                <a:latin typeface="VHNHUV+ArialMT"/>
                <a:cs typeface="VHNHUV+ArialMT"/>
              </a:rPr>
              <a:t>+</a:t>
            </a:r>
          </a:p>
          <a:p>
            <a:pPr marL="81756" marR="0">
              <a:lnSpc>
                <a:spcPts val="1117"/>
              </a:lnSpc>
              <a:spcBef>
                <a:spcPts val="82"/>
              </a:spcBef>
              <a:spcAft>
                <a:spcPts val="0"/>
              </a:spcAft>
            </a:pPr>
            <a:r>
              <a:rPr dirty="0" sz="1000">
                <a:solidFill>
                  <a:srgbClr val="333333"/>
                </a:solidFill>
                <a:latin typeface="VHNHUV+ArialMT"/>
                <a:cs typeface="VHNHUV+ArialMT"/>
              </a:rPr>
              <a:t>Installation</a:t>
            </a:r>
            <a:r>
              <a:rPr dirty="0" sz="1000" spc="27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333333"/>
                </a:solidFill>
                <a:latin typeface="VHNHUV+ArialMT"/>
                <a:cs typeface="VHNHUV+ArialMT"/>
              </a:rPr>
              <a:t>Costs</a:t>
            </a:r>
          </a:p>
          <a:p>
            <a:pPr marL="457993" marR="0">
              <a:lnSpc>
                <a:spcPts val="1117"/>
              </a:lnSpc>
              <a:spcBef>
                <a:spcPts val="82"/>
              </a:spcBef>
              <a:spcAft>
                <a:spcPts val="0"/>
              </a:spcAft>
            </a:pPr>
            <a:r>
              <a:rPr dirty="0" sz="1000">
                <a:solidFill>
                  <a:srgbClr val="333333"/>
                </a:solidFill>
                <a:latin typeface="VHNHUV+ArialMT"/>
                <a:cs typeface="VHNHUV+ArialMT"/>
              </a:rPr>
              <a:t>$$$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8624752" y="4926470"/>
            <a:ext cx="1213991" cy="49982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333333"/>
                </a:solidFill>
                <a:latin typeface="VHNHUV+ArialMT"/>
                <a:cs typeface="VHNHUV+ArialMT"/>
              </a:rPr>
              <a:t>Additional</a:t>
            </a:r>
            <a:r>
              <a:rPr dirty="0" sz="1000" spc="27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333333"/>
                </a:solidFill>
                <a:latin typeface="VHNHUV+ArialMT"/>
                <a:cs typeface="VHNHUV+ArialMT"/>
              </a:rPr>
              <a:t>Wiring</a:t>
            </a:r>
            <a:r>
              <a:rPr dirty="0" sz="1000" spc="27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333333"/>
                </a:solidFill>
                <a:latin typeface="VHNHUV+ArialMT"/>
                <a:cs typeface="VHNHUV+ArialMT"/>
              </a:rPr>
              <a:t>+</a:t>
            </a:r>
          </a:p>
          <a:p>
            <a:pPr marL="48418" marR="0">
              <a:lnSpc>
                <a:spcPts val="1117"/>
              </a:lnSpc>
              <a:spcBef>
                <a:spcPts val="82"/>
              </a:spcBef>
              <a:spcAft>
                <a:spcPts val="0"/>
              </a:spcAft>
            </a:pPr>
            <a:r>
              <a:rPr dirty="0" sz="1000">
                <a:solidFill>
                  <a:srgbClr val="333333"/>
                </a:solidFill>
                <a:latin typeface="VHNHUV+ArialMT"/>
                <a:cs typeface="VHNHUV+ArialMT"/>
              </a:rPr>
              <a:t>Installation</a:t>
            </a:r>
            <a:r>
              <a:rPr dirty="0" sz="1000" spc="27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333333"/>
                </a:solidFill>
                <a:latin typeface="VHNHUV+ArialMT"/>
                <a:cs typeface="VHNHUV+ArialMT"/>
              </a:rPr>
              <a:t>Costs</a:t>
            </a:r>
          </a:p>
          <a:p>
            <a:pPr marL="451643" marR="0">
              <a:lnSpc>
                <a:spcPts val="1228"/>
              </a:lnSpc>
              <a:spcBef>
                <a:spcPts val="89"/>
              </a:spcBef>
              <a:spcAft>
                <a:spcPts val="0"/>
              </a:spcAft>
            </a:pPr>
            <a:r>
              <a:rPr dirty="0" sz="1100">
                <a:solidFill>
                  <a:srgbClr val="333333"/>
                </a:solidFill>
                <a:latin typeface="VHNHUV+ArialMT"/>
                <a:cs typeface="VHNHUV+ArialMT"/>
              </a:rPr>
              <a:t>$$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1245271" y="5059419"/>
            <a:ext cx="2284400" cy="236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333333"/>
                </a:solidFill>
                <a:latin typeface="FTGFCJ+Arial-BoldMT"/>
                <a:cs typeface="FTGFCJ+Arial-BoldMT"/>
              </a:rPr>
              <a:t>Incremental</a:t>
            </a:r>
            <a:r>
              <a:rPr dirty="0" sz="1400" spc="37" b="1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333333"/>
                </a:solidFill>
                <a:latin typeface="FTGFCJ+Arial-BoldMT"/>
                <a:cs typeface="FTGFCJ+Arial-BoldMT"/>
              </a:rPr>
              <a:t>Upfront</a:t>
            </a:r>
            <a:r>
              <a:rPr dirty="0" sz="1400" spc="37" b="1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333333"/>
                </a:solidFill>
                <a:latin typeface="FTGFCJ+Arial-BoldMT"/>
                <a:cs typeface="FTGFCJ+Arial-BoldMT"/>
              </a:rPr>
              <a:t>Cost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4231902" y="5072954"/>
            <a:ext cx="321915" cy="20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181818"/>
                </a:solidFill>
                <a:latin typeface="VHNHUV+ArialMT"/>
                <a:cs typeface="VHNHUV+ArialMT"/>
              </a:rPr>
              <a:t>$$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5844616" y="5164394"/>
            <a:ext cx="321915" cy="20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333333"/>
                </a:solidFill>
                <a:latin typeface="VHNHUV+ArialMT"/>
                <a:cs typeface="VHNHUV+ArialMT"/>
              </a:rPr>
              <a:t>$$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7457331" y="5164394"/>
            <a:ext cx="321915" cy="20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333333"/>
                </a:solidFill>
                <a:latin typeface="VHNHUV+ArialMT"/>
                <a:cs typeface="VHNHUV+ArialMT"/>
              </a:rPr>
              <a:t>$$</a:t>
            </a:r>
          </a:p>
        </p:txBody>
      </p:sp>
      <p:sp>
        <p:nvSpPr>
          <p:cNvPr id="46" name="object 46"/>
          <p:cNvSpPr txBox="1"/>
          <p:nvPr/>
        </p:nvSpPr>
        <p:spPr>
          <a:xfrm>
            <a:off x="1994572" y="5601963"/>
            <a:ext cx="1534288" cy="236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333333"/>
                </a:solidFill>
                <a:latin typeface="FTGFCJ+Arial-BoldMT"/>
                <a:cs typeface="FTGFCJ+Arial-BoldMT"/>
              </a:rPr>
              <a:t>Operating</a:t>
            </a:r>
            <a:r>
              <a:rPr dirty="0" sz="1400" spc="37" b="1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333333"/>
                </a:solidFill>
                <a:latin typeface="FTGFCJ+Arial-BoldMT"/>
                <a:cs typeface="FTGFCJ+Arial-BoldMT"/>
              </a:rPr>
              <a:t>Costs</a:t>
            </a:r>
          </a:p>
        </p:txBody>
      </p:sp>
      <p:sp>
        <p:nvSpPr>
          <p:cNvPr id="47" name="object 47"/>
          <p:cNvSpPr txBox="1"/>
          <p:nvPr/>
        </p:nvSpPr>
        <p:spPr>
          <a:xfrm>
            <a:off x="4273970" y="5615498"/>
            <a:ext cx="237157" cy="59240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181818"/>
                </a:solidFill>
                <a:latin typeface="VHNHUV+ArialMT"/>
                <a:cs typeface="VHNHUV+ArialMT"/>
              </a:rPr>
              <a:t>$</a:t>
            </a:r>
          </a:p>
          <a:p>
            <a:pPr marL="0" marR="0">
              <a:lnSpc>
                <a:spcPts val="1340"/>
              </a:lnSpc>
              <a:spcBef>
                <a:spcPts val="1733"/>
              </a:spcBef>
              <a:spcAft>
                <a:spcPts val="0"/>
              </a:spcAft>
            </a:pPr>
            <a:r>
              <a:rPr dirty="0" sz="1200">
                <a:solidFill>
                  <a:srgbClr val="181818"/>
                </a:solidFill>
                <a:latin typeface="VHNHUV+ArialMT"/>
                <a:cs typeface="VHNHUV+ArialMT"/>
              </a:rPr>
              <a:t>$</a:t>
            </a:r>
          </a:p>
        </p:txBody>
      </p:sp>
      <p:sp>
        <p:nvSpPr>
          <p:cNvPr id="48" name="object 48"/>
          <p:cNvSpPr txBox="1"/>
          <p:nvPr/>
        </p:nvSpPr>
        <p:spPr>
          <a:xfrm>
            <a:off x="5886685" y="5615498"/>
            <a:ext cx="237157" cy="20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333333"/>
                </a:solidFill>
                <a:latin typeface="VHNHUV+ArialMT"/>
                <a:cs typeface="VHNHUV+ArialMT"/>
              </a:rPr>
              <a:t>$</a:t>
            </a:r>
          </a:p>
        </p:txBody>
      </p:sp>
      <p:sp>
        <p:nvSpPr>
          <p:cNvPr id="49" name="object 49"/>
          <p:cNvSpPr txBox="1"/>
          <p:nvPr/>
        </p:nvSpPr>
        <p:spPr>
          <a:xfrm>
            <a:off x="7499400" y="5615498"/>
            <a:ext cx="237157" cy="20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333333"/>
                </a:solidFill>
                <a:latin typeface="VHNHUV+ArialMT"/>
                <a:cs typeface="VHNHUV+ArialMT"/>
              </a:rPr>
              <a:t>$</a:t>
            </a:r>
          </a:p>
        </p:txBody>
      </p:sp>
      <p:sp>
        <p:nvSpPr>
          <p:cNvPr id="50" name="object 50"/>
          <p:cNvSpPr txBox="1"/>
          <p:nvPr/>
        </p:nvSpPr>
        <p:spPr>
          <a:xfrm>
            <a:off x="9070046" y="5615498"/>
            <a:ext cx="321915" cy="20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333333"/>
                </a:solidFill>
                <a:latin typeface="VHNHUV+ArialMT"/>
                <a:cs typeface="VHNHUV+ArialMT"/>
              </a:rPr>
              <a:t>$$</a:t>
            </a:r>
          </a:p>
        </p:txBody>
      </p:sp>
      <p:sp>
        <p:nvSpPr>
          <p:cNvPr id="51" name="object 51"/>
          <p:cNvSpPr txBox="1"/>
          <p:nvPr/>
        </p:nvSpPr>
        <p:spPr>
          <a:xfrm>
            <a:off x="10640692" y="5615498"/>
            <a:ext cx="406672" cy="20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333333"/>
                </a:solidFill>
                <a:latin typeface="VHNHUV+ArialMT"/>
                <a:cs typeface="VHNHUV+ArialMT"/>
              </a:rPr>
              <a:t>$$$</a:t>
            </a:r>
          </a:p>
        </p:txBody>
      </p:sp>
      <p:sp>
        <p:nvSpPr>
          <p:cNvPr id="52" name="object 52"/>
          <p:cNvSpPr txBox="1"/>
          <p:nvPr/>
        </p:nvSpPr>
        <p:spPr>
          <a:xfrm>
            <a:off x="767930" y="5986010"/>
            <a:ext cx="2777944" cy="236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333333"/>
                </a:solidFill>
                <a:latin typeface="FTGFCJ+Arial-BoldMT"/>
                <a:cs typeface="FTGFCJ+Arial-BoldMT"/>
              </a:rPr>
              <a:t>Total</a:t>
            </a:r>
            <a:r>
              <a:rPr dirty="0" sz="1400" spc="37" b="1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333333"/>
                </a:solidFill>
                <a:latin typeface="FTGFCJ+Arial-BoldMT"/>
                <a:cs typeface="FTGFCJ+Arial-BoldMT"/>
              </a:rPr>
              <a:t>5-year</a:t>
            </a:r>
            <a:r>
              <a:rPr dirty="0" sz="1400" spc="37" b="1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333333"/>
                </a:solidFill>
                <a:latin typeface="FTGFCJ+Arial-BoldMT"/>
                <a:cs typeface="FTGFCJ+Arial-BoldMT"/>
              </a:rPr>
              <a:t>Cost</a:t>
            </a:r>
            <a:r>
              <a:rPr dirty="0" sz="1400" spc="37" b="1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333333"/>
                </a:solidFill>
                <a:latin typeface="FTGFCJ+Arial-BoldMT"/>
                <a:cs typeface="FTGFCJ+Arial-BoldMT"/>
              </a:rPr>
              <a:t>of</a:t>
            </a:r>
            <a:r>
              <a:rPr dirty="0" sz="1400" spc="38" b="1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333333"/>
                </a:solidFill>
                <a:latin typeface="FTGFCJ+Arial-BoldMT"/>
                <a:cs typeface="FTGFCJ+Arial-BoldMT"/>
              </a:rPr>
              <a:t>Ownership</a:t>
            </a:r>
          </a:p>
        </p:txBody>
      </p:sp>
      <p:sp>
        <p:nvSpPr>
          <p:cNvPr id="53" name="object 53"/>
          <p:cNvSpPr txBox="1"/>
          <p:nvPr/>
        </p:nvSpPr>
        <p:spPr>
          <a:xfrm>
            <a:off x="5844616" y="5999546"/>
            <a:ext cx="321915" cy="20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333333"/>
                </a:solidFill>
                <a:latin typeface="VHNHUV+ArialMT"/>
                <a:cs typeface="VHNHUV+ArialMT"/>
              </a:rPr>
              <a:t>$$</a:t>
            </a:r>
          </a:p>
        </p:txBody>
      </p:sp>
      <p:sp>
        <p:nvSpPr>
          <p:cNvPr id="54" name="object 54"/>
          <p:cNvSpPr txBox="1"/>
          <p:nvPr/>
        </p:nvSpPr>
        <p:spPr>
          <a:xfrm>
            <a:off x="7457331" y="5999546"/>
            <a:ext cx="321915" cy="20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333333"/>
                </a:solidFill>
                <a:latin typeface="VHNHUV+ArialMT"/>
                <a:cs typeface="VHNHUV+ArialMT"/>
              </a:rPr>
              <a:t>$$</a:t>
            </a:r>
          </a:p>
        </p:txBody>
      </p:sp>
      <p:sp>
        <p:nvSpPr>
          <p:cNvPr id="55" name="object 55"/>
          <p:cNvSpPr txBox="1"/>
          <p:nvPr/>
        </p:nvSpPr>
        <p:spPr>
          <a:xfrm>
            <a:off x="9027977" y="5999546"/>
            <a:ext cx="406672" cy="20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333333"/>
                </a:solidFill>
                <a:latin typeface="VHNHUV+ArialMT"/>
                <a:cs typeface="VHNHUV+ArialMT"/>
              </a:rPr>
              <a:t>$$$</a:t>
            </a:r>
          </a:p>
        </p:txBody>
      </p:sp>
      <p:sp>
        <p:nvSpPr>
          <p:cNvPr id="56" name="object 56"/>
          <p:cNvSpPr txBox="1"/>
          <p:nvPr/>
        </p:nvSpPr>
        <p:spPr>
          <a:xfrm>
            <a:off x="10598623" y="5999546"/>
            <a:ext cx="491430" cy="20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333333"/>
                </a:solidFill>
                <a:latin typeface="VHNHUV+ArialMT"/>
                <a:cs typeface="VHNHUV+ArialMT"/>
              </a:rPr>
              <a:t>$$$$</a:t>
            </a:r>
          </a:p>
        </p:txBody>
      </p:sp>
      <p:sp>
        <p:nvSpPr>
          <p:cNvPr id="57" name="object 57"/>
          <p:cNvSpPr txBox="1"/>
          <p:nvPr/>
        </p:nvSpPr>
        <p:spPr>
          <a:xfrm>
            <a:off x="548640" y="6508900"/>
            <a:ext cx="265410" cy="15160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893"/>
              </a:lnSpc>
              <a:spcBef>
                <a:spcPts val="0"/>
              </a:spcBef>
              <a:spcAft>
                <a:spcPts val="0"/>
              </a:spcAft>
            </a:pPr>
            <a:r>
              <a:rPr dirty="0" sz="800">
                <a:solidFill>
                  <a:srgbClr val="333333"/>
                </a:solidFill>
                <a:latin typeface="VHNHUV+ArialMT"/>
                <a:cs typeface="VHNHUV+ArialMT"/>
              </a:rPr>
              <a:t>17</a:t>
            </a:r>
          </a:p>
        </p:txBody>
      </p:sp>
      <p:sp>
        <p:nvSpPr>
          <p:cNvPr id="58" name="object 58"/>
          <p:cNvSpPr txBox="1"/>
          <p:nvPr/>
        </p:nvSpPr>
        <p:spPr>
          <a:xfrm>
            <a:off x="904186" y="6508048"/>
            <a:ext cx="1559167" cy="13741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782"/>
              </a:lnSpc>
              <a:spcBef>
                <a:spcPts val="0"/>
              </a:spcBef>
              <a:spcAft>
                <a:spcPts val="0"/>
              </a:spcAft>
            </a:pPr>
            <a:r>
              <a:rPr dirty="0" sz="700">
                <a:solidFill>
                  <a:srgbClr val="333333"/>
                </a:solidFill>
                <a:latin typeface="VHNHUV+ArialMT"/>
                <a:cs typeface="VHNHUV+ArialMT"/>
              </a:rPr>
              <a:t>©2025</a:t>
            </a:r>
            <a:r>
              <a:rPr dirty="0" sz="700" spc="18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333333"/>
                </a:solidFill>
                <a:latin typeface="VHNHUV+ArialMT"/>
                <a:cs typeface="VHNHUV+ArialMT"/>
              </a:rPr>
              <a:t>Infinitum</a:t>
            </a:r>
            <a:r>
              <a:rPr dirty="0" sz="700" spc="18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333333"/>
                </a:solidFill>
                <a:latin typeface="VHNHUV+ArialMT"/>
                <a:cs typeface="VHNHUV+ArialMT"/>
              </a:rPr>
              <a:t>|</a:t>
            </a:r>
            <a:r>
              <a:rPr dirty="0" sz="700" spc="18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333333"/>
                </a:solidFill>
                <a:latin typeface="VHNHUV+ArialMT"/>
                <a:cs typeface="VHNHUV+ArialMT"/>
              </a:rPr>
              <a:t>All</a:t>
            </a:r>
            <a:r>
              <a:rPr dirty="0" sz="700" spc="18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333333"/>
                </a:solidFill>
                <a:latin typeface="VHNHUV+ArialMT"/>
                <a:cs typeface="VHNHUV+ArialMT"/>
              </a:rPr>
              <a:t>rights</a:t>
            </a:r>
            <a:r>
              <a:rPr dirty="0" sz="700" spc="18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333333"/>
                </a:solidFill>
                <a:latin typeface="VHNHUV+ArialMT"/>
                <a:cs typeface="VHNHUV+ArialMT"/>
              </a:rPr>
              <a:t>reserved</a:t>
            </a: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48640" y="294773"/>
            <a:ext cx="3971539" cy="37861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323e48"/>
                </a:solidFill>
                <a:latin typeface="FTGFCJ+Arial-BoldMT"/>
                <a:cs typeface="FTGFCJ+Arial-BoldMT"/>
              </a:rPr>
              <a:t>Manufacturing</a:t>
            </a:r>
            <a:r>
              <a:rPr dirty="0" sz="2400" spc="74" b="1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323e48"/>
                </a:solidFill>
                <a:latin typeface="FTGFCJ+Arial-BoldMT"/>
                <a:cs typeface="FTGFCJ+Arial-BoldMT"/>
              </a:rPr>
              <a:t>Operations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70889" y="1442505"/>
            <a:ext cx="4319353" cy="75279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323e48"/>
                </a:solidFill>
                <a:latin typeface="FTGFCJ+Arial-BoldMT"/>
                <a:cs typeface="FTGFCJ+Arial-BoldMT"/>
              </a:rPr>
              <a:t>Our</a:t>
            </a:r>
            <a:r>
              <a:rPr dirty="0" sz="1600" spc="54" b="1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323e48"/>
                </a:solidFill>
                <a:latin typeface="FTGFCJ+Arial-BoldMT"/>
                <a:cs typeface="FTGFCJ+Arial-BoldMT"/>
              </a:rPr>
              <a:t>robotics</a:t>
            </a:r>
            <a:r>
              <a:rPr dirty="0" sz="1600" spc="54" b="1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323e48"/>
                </a:solidFill>
                <a:latin typeface="FTGFCJ+Arial-BoldMT"/>
                <a:cs typeface="FTGFCJ+Arial-BoldMT"/>
              </a:rPr>
              <a:t>and</a:t>
            </a:r>
            <a:r>
              <a:rPr dirty="0" sz="1600" spc="52" b="1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600" spc="10" b="1">
                <a:solidFill>
                  <a:srgbClr val="323e48"/>
                </a:solidFill>
                <a:latin typeface="FTGFCJ+Arial-BoldMT"/>
                <a:cs typeface="FTGFCJ+Arial-BoldMT"/>
              </a:rPr>
              <a:t>semi-automated</a:t>
            </a:r>
          </a:p>
          <a:p>
            <a:pPr marL="0" marR="0">
              <a:lnSpc>
                <a:spcPts val="1787"/>
              </a:lnSpc>
              <a:spcBef>
                <a:spcPts val="132"/>
              </a:spcBef>
              <a:spcAft>
                <a:spcPts val="0"/>
              </a:spcAft>
            </a:pPr>
            <a:r>
              <a:rPr dirty="0" sz="1600" b="1">
                <a:solidFill>
                  <a:srgbClr val="323e48"/>
                </a:solidFill>
                <a:latin typeface="FTGFCJ+Arial-BoldMT"/>
                <a:cs typeface="FTGFCJ+Arial-BoldMT"/>
              </a:rPr>
              <a:t>assembly</a:t>
            </a:r>
            <a:r>
              <a:rPr dirty="0" sz="1600" spc="54" b="1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323e48"/>
                </a:solidFill>
                <a:latin typeface="FTGFCJ+Arial-BoldMT"/>
                <a:cs typeface="FTGFCJ+Arial-BoldMT"/>
              </a:rPr>
              <a:t>technology</a:t>
            </a:r>
            <a:r>
              <a:rPr dirty="0" sz="1600" spc="54" b="1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323e48"/>
                </a:solidFill>
                <a:latin typeface="FTGFCJ+Arial-BoldMT"/>
                <a:cs typeface="FTGFCJ+Arial-BoldMT"/>
              </a:rPr>
              <a:t>ensures</a:t>
            </a:r>
            <a:r>
              <a:rPr dirty="0" sz="1600" spc="54" b="1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600" spc="10" b="1">
                <a:solidFill>
                  <a:srgbClr val="323e48"/>
                </a:solidFill>
                <a:latin typeface="FTGFCJ+Arial-BoldMT"/>
                <a:cs typeface="FTGFCJ+Arial-BoldMT"/>
              </a:rPr>
              <a:t>every</a:t>
            </a:r>
            <a:r>
              <a:rPr dirty="0" sz="1600" spc="52" b="1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323e48"/>
                </a:solidFill>
                <a:latin typeface="FTGFCJ+Arial-BoldMT"/>
                <a:cs typeface="FTGFCJ+Arial-BoldMT"/>
              </a:rPr>
              <a:t>motor</a:t>
            </a:r>
          </a:p>
          <a:p>
            <a:pPr marL="0" marR="0">
              <a:lnSpc>
                <a:spcPts val="1787"/>
              </a:lnSpc>
              <a:spcBef>
                <a:spcPts val="132"/>
              </a:spcBef>
              <a:spcAft>
                <a:spcPts val="0"/>
              </a:spcAft>
            </a:pPr>
            <a:r>
              <a:rPr dirty="0" sz="1600" spc="10" b="1">
                <a:solidFill>
                  <a:srgbClr val="323e48"/>
                </a:solidFill>
                <a:latin typeface="FTGFCJ+Arial-BoldMT"/>
                <a:cs typeface="FTGFCJ+Arial-BoldMT"/>
              </a:rPr>
              <a:t>meets</a:t>
            </a:r>
            <a:r>
              <a:rPr dirty="0" sz="1600" spc="52" b="1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323e48"/>
                </a:solidFill>
                <a:latin typeface="FTGFCJ+Arial-BoldMT"/>
                <a:cs typeface="FTGFCJ+Arial-BoldMT"/>
              </a:rPr>
              <a:t>the</a:t>
            </a:r>
            <a:r>
              <a:rPr dirty="0" sz="1600" spc="54" b="1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323e48"/>
                </a:solidFill>
                <a:latin typeface="FTGFCJ+Arial-BoldMT"/>
                <a:cs typeface="FTGFCJ+Arial-BoldMT"/>
              </a:rPr>
              <a:t>highest</a:t>
            </a:r>
            <a:r>
              <a:rPr dirty="0" sz="1600" spc="54" b="1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323e48"/>
                </a:solidFill>
                <a:latin typeface="FTGFCJ+Arial-BoldMT"/>
                <a:cs typeface="FTGFCJ+Arial-BoldMT"/>
              </a:rPr>
              <a:t>industry</a:t>
            </a:r>
            <a:r>
              <a:rPr dirty="0" sz="1600" spc="54" b="1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323e48"/>
                </a:solidFill>
                <a:latin typeface="FTGFCJ+Arial-BoldMT"/>
                <a:cs typeface="FTGFCJ+Arial-BoldMT"/>
              </a:rPr>
              <a:t>standards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70889" y="2364525"/>
            <a:ext cx="3577993" cy="50895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323e48"/>
                </a:solidFill>
                <a:latin typeface="VHNHUV+ArialMT"/>
                <a:cs typeface="VHNHUV+ArialMT"/>
              </a:rPr>
              <a:t>•</a:t>
            </a:r>
            <a:r>
              <a:rPr dirty="0" sz="1500" spc="1350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600" spc="10">
                <a:solidFill>
                  <a:srgbClr val="323e48"/>
                </a:solidFill>
                <a:latin typeface="VHNHUV+ArialMT"/>
                <a:cs typeface="VHNHUV+ArialMT"/>
              </a:rPr>
              <a:t>Manufacturing</a:t>
            </a:r>
            <a:r>
              <a:rPr dirty="0" sz="1600" spc="52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600" spc="10">
                <a:solidFill>
                  <a:srgbClr val="323e48"/>
                </a:solidFill>
                <a:latin typeface="VHNHUV+ArialMT"/>
                <a:cs typeface="VHNHUV+ArialMT"/>
              </a:rPr>
              <a:t>capability</a:t>
            </a:r>
            <a:r>
              <a:rPr dirty="0" sz="1600" spc="54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600" spc="10">
                <a:solidFill>
                  <a:srgbClr val="323e48"/>
                </a:solidFill>
                <a:latin typeface="VHNHUV+ArialMT"/>
                <a:cs typeface="VHNHUV+ArialMT"/>
              </a:rPr>
              <a:t>200,000+</a:t>
            </a:r>
          </a:p>
          <a:p>
            <a:pPr marL="285750" marR="0">
              <a:lnSpc>
                <a:spcPts val="1787"/>
              </a:lnSpc>
              <a:spcBef>
                <a:spcPts val="132"/>
              </a:spcBef>
              <a:spcAft>
                <a:spcPts val="0"/>
              </a:spcAft>
            </a:pPr>
            <a:r>
              <a:rPr dirty="0" sz="1600" spc="10">
                <a:solidFill>
                  <a:srgbClr val="323e48"/>
                </a:solidFill>
                <a:latin typeface="VHNHUV+ArialMT"/>
                <a:cs typeface="VHNHUV+ArialMT"/>
              </a:rPr>
              <a:t>motors</a:t>
            </a:r>
            <a:r>
              <a:rPr dirty="0" sz="1600" spc="54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600" spc="10">
                <a:solidFill>
                  <a:srgbClr val="323e48"/>
                </a:solidFill>
                <a:latin typeface="VHNHUV+ArialMT"/>
                <a:cs typeface="VHNHUV+ArialMT"/>
              </a:rPr>
              <a:t>annually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70889" y="3042705"/>
            <a:ext cx="4139620" cy="75279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323e48"/>
                </a:solidFill>
                <a:latin typeface="VHNHUV+ArialMT"/>
                <a:cs typeface="VHNHUV+ArialMT"/>
              </a:rPr>
              <a:t>•</a:t>
            </a:r>
            <a:r>
              <a:rPr dirty="0" sz="1500" spc="1350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323e48"/>
                </a:solidFill>
                <a:latin typeface="VHNHUV+ArialMT"/>
                <a:cs typeface="VHNHUV+ArialMT"/>
              </a:rPr>
              <a:t>Two</a:t>
            </a:r>
            <a:r>
              <a:rPr dirty="0" sz="1600" spc="54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323e48"/>
                </a:solidFill>
                <a:latin typeface="VHNHUV+ArialMT"/>
                <a:cs typeface="VHNHUV+ArialMT"/>
              </a:rPr>
              <a:t>RAM</a:t>
            </a:r>
            <a:r>
              <a:rPr dirty="0" sz="1600" spc="54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600" spc="10">
                <a:solidFill>
                  <a:srgbClr val="323e48"/>
                </a:solidFill>
                <a:latin typeface="VHNHUV+ArialMT"/>
                <a:cs typeface="VHNHUV+ArialMT"/>
              </a:rPr>
              <a:t>cells</a:t>
            </a:r>
            <a:r>
              <a:rPr dirty="0" sz="1600" spc="52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600" spc="10">
                <a:solidFill>
                  <a:srgbClr val="323e48"/>
                </a:solidFill>
                <a:latin typeface="VHNHUV+ArialMT"/>
                <a:cs typeface="VHNHUV+ArialMT"/>
              </a:rPr>
              <a:t>and</a:t>
            </a:r>
            <a:r>
              <a:rPr dirty="0" sz="1600" spc="52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600" spc="10">
                <a:solidFill>
                  <a:srgbClr val="323e48"/>
                </a:solidFill>
                <a:latin typeface="VHNHUV+ArialMT"/>
                <a:cs typeface="VHNHUV+ArialMT"/>
              </a:rPr>
              <a:t>one</a:t>
            </a:r>
            <a:r>
              <a:rPr dirty="0" sz="1600" spc="52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600" spc="10">
                <a:solidFill>
                  <a:srgbClr val="323e48"/>
                </a:solidFill>
                <a:latin typeface="VHNHUV+ArialMT"/>
                <a:cs typeface="VHNHUV+ArialMT"/>
              </a:rPr>
              <a:t>semi-automated</a:t>
            </a:r>
          </a:p>
          <a:p>
            <a:pPr marL="285750" marR="0">
              <a:lnSpc>
                <a:spcPts val="1787"/>
              </a:lnSpc>
              <a:spcBef>
                <a:spcPts val="132"/>
              </a:spcBef>
              <a:spcAft>
                <a:spcPts val="0"/>
              </a:spcAft>
            </a:pPr>
            <a:r>
              <a:rPr dirty="0" sz="1600" spc="10">
                <a:solidFill>
                  <a:srgbClr val="323e48"/>
                </a:solidFill>
                <a:latin typeface="VHNHUV+ArialMT"/>
                <a:cs typeface="VHNHUV+ArialMT"/>
              </a:rPr>
              <a:t>assembly</a:t>
            </a:r>
            <a:r>
              <a:rPr dirty="0" sz="1600" spc="52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600" spc="10">
                <a:solidFill>
                  <a:srgbClr val="323e48"/>
                </a:solidFill>
                <a:latin typeface="VHNHUV+ArialMT"/>
                <a:cs typeface="VHNHUV+ArialMT"/>
              </a:rPr>
              <a:t>line</a:t>
            </a:r>
            <a:r>
              <a:rPr dirty="0" sz="1600" spc="52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323e48"/>
                </a:solidFill>
                <a:latin typeface="VHNHUV+ArialMT"/>
                <a:cs typeface="VHNHUV+ArialMT"/>
              </a:rPr>
              <a:t>for</a:t>
            </a:r>
            <a:r>
              <a:rPr dirty="0" sz="1600" spc="54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600" spc="10">
                <a:solidFill>
                  <a:srgbClr val="323e48"/>
                </a:solidFill>
                <a:latin typeface="VHNHUV+ArialMT"/>
                <a:cs typeface="VHNHUV+ArialMT"/>
              </a:rPr>
              <a:t>rapid</a:t>
            </a:r>
            <a:r>
              <a:rPr dirty="0" sz="1600" spc="52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600" spc="10">
                <a:solidFill>
                  <a:srgbClr val="323e48"/>
                </a:solidFill>
                <a:latin typeface="VHNHUV+ArialMT"/>
                <a:cs typeface="VHNHUV+ArialMT"/>
              </a:rPr>
              <a:t>scaling</a:t>
            </a:r>
            <a:r>
              <a:rPr dirty="0" sz="1600" spc="52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600" spc="10">
                <a:solidFill>
                  <a:srgbClr val="323e48"/>
                </a:solidFill>
                <a:latin typeface="VHNHUV+ArialMT"/>
                <a:cs typeface="VHNHUV+ArialMT"/>
              </a:rPr>
              <a:t>and</a:t>
            </a:r>
          </a:p>
          <a:p>
            <a:pPr marL="285750" marR="0">
              <a:lnSpc>
                <a:spcPts val="1787"/>
              </a:lnSpc>
              <a:spcBef>
                <a:spcPts val="132"/>
              </a:spcBef>
              <a:spcAft>
                <a:spcPts val="0"/>
              </a:spcAft>
            </a:pPr>
            <a:r>
              <a:rPr dirty="0" sz="1600" spc="10">
                <a:solidFill>
                  <a:srgbClr val="323e48"/>
                </a:solidFill>
                <a:latin typeface="VHNHUV+ArialMT"/>
                <a:cs typeface="VHNHUV+ArialMT"/>
              </a:rPr>
              <a:t>low/high-mix</a:t>
            </a:r>
            <a:r>
              <a:rPr dirty="0" sz="1600" spc="54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600" spc="10">
                <a:solidFill>
                  <a:srgbClr val="323e48"/>
                </a:solidFill>
                <a:latin typeface="VHNHUV+ArialMT"/>
                <a:cs typeface="VHNHUV+ArialMT"/>
              </a:rPr>
              <a:t>volume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136014" y="3963020"/>
            <a:ext cx="3711677" cy="6405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323e48"/>
                </a:solidFill>
                <a:latin typeface="VHNHUV+ArialMT"/>
                <a:cs typeface="VHNHUV+ArialMT"/>
              </a:rPr>
              <a:t>•</a:t>
            </a:r>
            <a:r>
              <a:rPr dirty="0" sz="1300" spc="419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400" spc="20">
                <a:solidFill>
                  <a:srgbClr val="323e48"/>
                </a:solidFill>
                <a:latin typeface="VHNHUV+ArialMT"/>
                <a:cs typeface="VHNHUV+ArialMT"/>
              </a:rPr>
              <a:t>10</a:t>
            </a:r>
            <a:r>
              <a:rPr dirty="0" sz="1400" spc="57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400" spc="20">
                <a:solidFill>
                  <a:srgbClr val="323e48"/>
                </a:solidFill>
                <a:latin typeface="VHNHUV+ArialMT"/>
                <a:cs typeface="VHNHUV+ArialMT"/>
              </a:rPr>
              <a:t>motors</a:t>
            </a:r>
            <a:r>
              <a:rPr dirty="0" sz="1400" spc="57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323e48"/>
                </a:solidFill>
                <a:latin typeface="VHNHUV+ArialMT"/>
                <a:cs typeface="VHNHUV+ArialMT"/>
              </a:rPr>
              <a:t>/</a:t>
            </a:r>
            <a:r>
              <a:rPr dirty="0" sz="1400" spc="76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400" spc="20">
                <a:solidFill>
                  <a:srgbClr val="323e48"/>
                </a:solidFill>
                <a:latin typeface="VHNHUV+ArialMT"/>
                <a:cs typeface="VHNHUV+ArialMT"/>
              </a:rPr>
              <a:t>hour</a:t>
            </a:r>
            <a:r>
              <a:rPr dirty="0" sz="1400" spc="57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323e48"/>
                </a:solidFill>
                <a:latin typeface="VHNHUV+ArialMT"/>
                <a:cs typeface="VHNHUV+ArialMT"/>
              </a:rPr>
              <a:t>/</a:t>
            </a:r>
            <a:r>
              <a:rPr dirty="0" sz="1400" spc="76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400" spc="20">
                <a:solidFill>
                  <a:srgbClr val="323e48"/>
                </a:solidFill>
                <a:latin typeface="VHNHUV+ArialMT"/>
                <a:cs typeface="VHNHUV+ArialMT"/>
              </a:rPr>
              <a:t>line</a:t>
            </a:r>
            <a:r>
              <a:rPr dirty="0" sz="1400" spc="57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400" spc="20">
                <a:solidFill>
                  <a:srgbClr val="323e48"/>
                </a:solidFill>
                <a:latin typeface="VHNHUV+ArialMT"/>
                <a:cs typeface="VHNHUV+ArialMT"/>
              </a:rPr>
              <a:t>(6-minute</a:t>
            </a:r>
            <a:r>
              <a:rPr dirty="0" sz="1400" spc="57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400" spc="20">
                <a:solidFill>
                  <a:srgbClr val="323e48"/>
                </a:solidFill>
                <a:latin typeface="VHNHUV+ArialMT"/>
                <a:cs typeface="VHNHUV+ArialMT"/>
              </a:rPr>
              <a:t>takt</a:t>
            </a:r>
            <a:r>
              <a:rPr dirty="0" sz="1400" spc="56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400" spc="20">
                <a:solidFill>
                  <a:srgbClr val="323e48"/>
                </a:solidFill>
                <a:latin typeface="VHNHUV+ArialMT"/>
                <a:cs typeface="VHNHUV+ArialMT"/>
              </a:rPr>
              <a:t>time)</a:t>
            </a:r>
          </a:p>
          <a:p>
            <a:pPr marL="0" marR="0">
              <a:lnSpc>
                <a:spcPts val="1564"/>
              </a:lnSpc>
              <a:spcBef>
                <a:spcPts val="1565"/>
              </a:spcBef>
              <a:spcAft>
                <a:spcPts val="0"/>
              </a:spcAft>
            </a:pPr>
            <a:r>
              <a:rPr dirty="0" sz="1300">
                <a:solidFill>
                  <a:srgbClr val="323e48"/>
                </a:solidFill>
                <a:latin typeface="VHNHUV+ArialMT"/>
                <a:cs typeface="VHNHUV+ArialMT"/>
              </a:rPr>
              <a:t>•</a:t>
            </a:r>
            <a:r>
              <a:rPr dirty="0" sz="1300" spc="419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400" spc="20">
                <a:solidFill>
                  <a:srgbClr val="323e48"/>
                </a:solidFill>
                <a:latin typeface="VHNHUV+ArialMT"/>
                <a:cs typeface="VHNHUV+ArialMT"/>
              </a:rPr>
              <a:t>800</a:t>
            </a:r>
            <a:r>
              <a:rPr dirty="0" sz="1400" spc="57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400" spc="20">
                <a:solidFill>
                  <a:srgbClr val="323e48"/>
                </a:solidFill>
                <a:latin typeface="VHNHUV+ArialMT"/>
                <a:cs typeface="VHNHUV+ArialMT"/>
              </a:rPr>
              <a:t>motors</a:t>
            </a:r>
            <a:r>
              <a:rPr dirty="0" sz="1400" spc="57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323e48"/>
                </a:solidFill>
                <a:latin typeface="VHNHUV+ArialMT"/>
                <a:cs typeface="VHNHUV+ArialMT"/>
              </a:rPr>
              <a:t>/</a:t>
            </a:r>
            <a:r>
              <a:rPr dirty="0" sz="1400" spc="76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400" spc="20">
                <a:solidFill>
                  <a:srgbClr val="323e48"/>
                </a:solidFill>
                <a:latin typeface="VHNHUV+ArialMT"/>
                <a:cs typeface="VHNHUV+ArialMT"/>
              </a:rPr>
              <a:t>5-day</a:t>
            </a:r>
            <a:r>
              <a:rPr dirty="0" sz="1400" spc="57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400" spc="20">
                <a:solidFill>
                  <a:srgbClr val="323e48"/>
                </a:solidFill>
                <a:latin typeface="VHNHUV+ArialMT"/>
                <a:cs typeface="VHNHUV+ArialMT"/>
              </a:rPr>
              <a:t>work</a:t>
            </a:r>
            <a:r>
              <a:rPr dirty="0" sz="1400" spc="57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400" spc="20">
                <a:solidFill>
                  <a:srgbClr val="323e48"/>
                </a:solidFill>
                <a:latin typeface="VHNHUV+ArialMT"/>
                <a:cs typeface="VHNHUV+ArialMT"/>
              </a:rPr>
              <a:t>week</a:t>
            </a:r>
            <a:r>
              <a:rPr dirty="0" sz="1400" spc="57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323e48"/>
                </a:solidFill>
                <a:latin typeface="VHNHUV+ArialMT"/>
                <a:cs typeface="VHNHUV+ArialMT"/>
              </a:rPr>
              <a:t>/</a:t>
            </a:r>
            <a:r>
              <a:rPr dirty="0" sz="1400" spc="76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400" spc="20">
                <a:solidFill>
                  <a:srgbClr val="323e48"/>
                </a:solidFill>
                <a:latin typeface="VHNHUV+ArialMT"/>
                <a:cs typeface="VHNHUV+ArialMT"/>
              </a:rPr>
              <a:t>line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70889" y="4770740"/>
            <a:ext cx="4204055" cy="107453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65125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323e48"/>
                </a:solidFill>
                <a:latin typeface="VHNHUV+ArialMT"/>
                <a:cs typeface="VHNHUV+ArialMT"/>
              </a:rPr>
              <a:t>•</a:t>
            </a:r>
            <a:r>
              <a:rPr dirty="0" sz="1300" spc="419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400" spc="20">
                <a:solidFill>
                  <a:srgbClr val="323e48"/>
                </a:solidFill>
                <a:latin typeface="VHNHUV+ArialMT"/>
                <a:cs typeface="VHNHUV+ArialMT"/>
              </a:rPr>
              <a:t>153,600</a:t>
            </a:r>
            <a:r>
              <a:rPr dirty="0" sz="1400" spc="57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400" spc="20">
                <a:solidFill>
                  <a:srgbClr val="323e48"/>
                </a:solidFill>
                <a:latin typeface="VHNHUV+ArialMT"/>
                <a:cs typeface="VHNHUV+ArialMT"/>
              </a:rPr>
              <a:t>motors</a:t>
            </a:r>
            <a:r>
              <a:rPr dirty="0" sz="1400" spc="57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400" spc="20">
                <a:solidFill>
                  <a:srgbClr val="323e48"/>
                </a:solidFill>
                <a:latin typeface="VHNHUV+ArialMT"/>
                <a:cs typeface="VHNHUV+ArialMT"/>
              </a:rPr>
              <a:t>annual</a:t>
            </a:r>
            <a:r>
              <a:rPr dirty="0" sz="1400" spc="57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400" spc="20">
                <a:solidFill>
                  <a:srgbClr val="323e48"/>
                </a:solidFill>
                <a:latin typeface="VHNHUV+ArialMT"/>
                <a:cs typeface="VHNHUV+ArialMT"/>
              </a:rPr>
              <a:t>capacity</a:t>
            </a:r>
            <a:r>
              <a:rPr dirty="0" sz="1400" spc="57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323e48"/>
                </a:solidFill>
                <a:latin typeface="VHNHUV+ArialMT"/>
                <a:cs typeface="VHNHUV+ArialMT"/>
              </a:rPr>
              <a:t>/</a:t>
            </a:r>
            <a:r>
              <a:rPr dirty="0" sz="1400" spc="76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323e48"/>
                </a:solidFill>
                <a:latin typeface="VHNHUV+ArialMT"/>
                <a:cs typeface="VHNHUV+ArialMT"/>
              </a:rPr>
              <a:t>4</a:t>
            </a:r>
            <a:r>
              <a:rPr dirty="0" sz="1400" spc="77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400" spc="20">
                <a:solidFill>
                  <a:srgbClr val="323e48"/>
                </a:solidFill>
                <a:latin typeface="VHNHUV+ArialMT"/>
                <a:cs typeface="VHNHUV+ArialMT"/>
              </a:rPr>
              <a:t>lines</a:t>
            </a:r>
          </a:p>
          <a:p>
            <a:pPr marL="365125" marR="0">
              <a:lnSpc>
                <a:spcPts val="1564"/>
              </a:lnSpc>
              <a:spcBef>
                <a:spcPts val="1565"/>
              </a:spcBef>
              <a:spcAft>
                <a:spcPts val="0"/>
              </a:spcAft>
            </a:pPr>
            <a:r>
              <a:rPr dirty="0" sz="1300">
                <a:solidFill>
                  <a:srgbClr val="323e48"/>
                </a:solidFill>
                <a:latin typeface="VHNHUV+ArialMT"/>
                <a:cs typeface="VHNHUV+ArialMT"/>
              </a:rPr>
              <a:t>•</a:t>
            </a:r>
            <a:r>
              <a:rPr dirty="0" sz="1300" spc="419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400" spc="20">
                <a:solidFill>
                  <a:srgbClr val="323e48"/>
                </a:solidFill>
                <a:latin typeface="VHNHUV+ArialMT"/>
                <a:cs typeface="VHNHUV+ArialMT"/>
              </a:rPr>
              <a:t>1,228,800</a:t>
            </a:r>
            <a:r>
              <a:rPr dirty="0" sz="1400" spc="57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400" spc="20">
                <a:solidFill>
                  <a:srgbClr val="323e48"/>
                </a:solidFill>
                <a:latin typeface="VHNHUV+ArialMT"/>
                <a:cs typeface="VHNHUV+ArialMT"/>
              </a:rPr>
              <a:t>motors</a:t>
            </a:r>
            <a:r>
              <a:rPr dirty="0" sz="1400" spc="57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400" spc="20">
                <a:solidFill>
                  <a:srgbClr val="323e48"/>
                </a:solidFill>
                <a:latin typeface="VHNHUV+ArialMT"/>
                <a:cs typeface="VHNHUV+ArialMT"/>
              </a:rPr>
              <a:t>annual</a:t>
            </a:r>
            <a:r>
              <a:rPr dirty="0" sz="1400" spc="57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400" spc="20">
                <a:solidFill>
                  <a:srgbClr val="323e48"/>
                </a:solidFill>
                <a:latin typeface="VHNHUV+ArialMT"/>
                <a:cs typeface="VHNHUV+ArialMT"/>
              </a:rPr>
              <a:t>capacity</a:t>
            </a:r>
            <a:r>
              <a:rPr dirty="0" sz="1400" spc="57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323e48"/>
                </a:solidFill>
                <a:latin typeface="VHNHUV+ArialMT"/>
                <a:cs typeface="VHNHUV+ArialMT"/>
              </a:rPr>
              <a:t>/</a:t>
            </a:r>
            <a:r>
              <a:rPr dirty="0" sz="1400" spc="76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400" spc="20">
                <a:solidFill>
                  <a:srgbClr val="323e48"/>
                </a:solidFill>
                <a:latin typeface="VHNHUV+ArialMT"/>
                <a:cs typeface="VHNHUV+ArialMT"/>
              </a:rPr>
              <a:t>32</a:t>
            </a:r>
            <a:r>
              <a:rPr dirty="0" sz="1400" spc="57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400" spc="20">
                <a:solidFill>
                  <a:srgbClr val="323e48"/>
                </a:solidFill>
                <a:latin typeface="VHNHUV+ArialMT"/>
                <a:cs typeface="VHNHUV+ArialMT"/>
              </a:rPr>
              <a:t>lines</a:t>
            </a:r>
          </a:p>
          <a:p>
            <a:pPr marL="0" marR="0">
              <a:lnSpc>
                <a:spcPts val="1787"/>
              </a:lnSpc>
              <a:spcBef>
                <a:spcPts val="1679"/>
              </a:spcBef>
              <a:spcAft>
                <a:spcPts val="0"/>
              </a:spcAft>
            </a:pPr>
            <a:r>
              <a:rPr dirty="0" sz="1500">
                <a:solidFill>
                  <a:srgbClr val="323e48"/>
                </a:solidFill>
                <a:latin typeface="VHNHUV+ArialMT"/>
                <a:cs typeface="VHNHUV+ArialMT"/>
              </a:rPr>
              <a:t>•</a:t>
            </a:r>
            <a:r>
              <a:rPr dirty="0" sz="1500" spc="1350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600" spc="10">
                <a:solidFill>
                  <a:srgbClr val="323e48"/>
                </a:solidFill>
                <a:latin typeface="VHNHUV+ArialMT"/>
                <a:cs typeface="VHNHUV+ArialMT"/>
              </a:rPr>
              <a:t>115,000</a:t>
            </a:r>
            <a:r>
              <a:rPr dirty="0" sz="1600" spc="52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323e48"/>
                </a:solidFill>
                <a:latin typeface="VHNHUV+ArialMT"/>
                <a:cs typeface="VHNHUV+ArialMT"/>
              </a:rPr>
              <a:t>sqft</a:t>
            </a:r>
            <a:r>
              <a:rPr dirty="0" sz="1600" spc="51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323e48"/>
                </a:solidFill>
                <a:latin typeface="VHNHUV+ArialMT"/>
                <a:cs typeface="VHNHUV+ArialMT"/>
              </a:rPr>
              <a:t>—</a:t>
            </a:r>
            <a:r>
              <a:rPr dirty="0" sz="1600" spc="62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323e48"/>
                </a:solidFill>
                <a:latin typeface="VHNHUV+ArialMT"/>
                <a:cs typeface="VHNHUV+ArialMT"/>
              </a:rPr>
              <a:t>ISO9001</a:t>
            </a:r>
            <a:r>
              <a:rPr dirty="0" sz="1600" spc="54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600" spc="10">
                <a:solidFill>
                  <a:srgbClr val="323e48"/>
                </a:solidFill>
                <a:latin typeface="VHNHUV+ArialMT"/>
                <a:cs typeface="VHNHUV+ArialMT"/>
              </a:rPr>
              <a:t>certified</a:t>
            </a:r>
            <a:r>
              <a:rPr dirty="0" sz="1600" spc="52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323e48"/>
                </a:solidFill>
                <a:latin typeface="VHNHUV+ArialMT"/>
                <a:cs typeface="VHNHUV+ArialMT"/>
              </a:rPr>
              <a:t>facility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76262" y="6584782"/>
            <a:ext cx="1932811" cy="15160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893"/>
              </a:lnSpc>
              <a:spcBef>
                <a:spcPts val="0"/>
              </a:spcBef>
              <a:spcAft>
                <a:spcPts val="0"/>
              </a:spcAft>
            </a:pPr>
            <a:r>
              <a:rPr dirty="0" sz="800">
                <a:solidFill>
                  <a:srgbClr val="323e48"/>
                </a:solidFill>
                <a:latin typeface="VHNHUV+ArialMT"/>
                <a:cs typeface="VHNHUV+ArialMT"/>
              </a:rPr>
              <a:t>18</a:t>
            </a:r>
            <a:r>
              <a:rPr dirty="0" sz="800" spc="771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700" spc="30">
                <a:solidFill>
                  <a:srgbClr val="323e48"/>
                </a:solidFill>
                <a:latin typeface="VHNHUV+ArialMT"/>
                <a:cs typeface="VHNHUV+ArialMT"/>
              </a:rPr>
              <a:t>©2025</a:t>
            </a:r>
            <a:r>
              <a:rPr dirty="0" sz="700" spc="49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700" spc="30">
                <a:solidFill>
                  <a:srgbClr val="323e48"/>
                </a:solidFill>
                <a:latin typeface="VHNHUV+ArialMT"/>
                <a:cs typeface="VHNHUV+ArialMT"/>
              </a:rPr>
              <a:t>Infinitum</a:t>
            </a:r>
            <a:r>
              <a:rPr dirty="0" sz="700" spc="49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323e48"/>
                </a:solidFill>
                <a:latin typeface="VHNHUV+ArialMT"/>
                <a:cs typeface="VHNHUV+ArialMT"/>
              </a:rPr>
              <a:t>|</a:t>
            </a:r>
            <a:r>
              <a:rPr dirty="0" sz="700" spc="77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700" spc="30">
                <a:solidFill>
                  <a:srgbClr val="323e48"/>
                </a:solidFill>
                <a:latin typeface="VHNHUV+ArialMT"/>
                <a:cs typeface="VHNHUV+ArialMT"/>
              </a:rPr>
              <a:t>All</a:t>
            </a:r>
            <a:r>
              <a:rPr dirty="0" sz="700" spc="49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700" spc="30">
                <a:solidFill>
                  <a:srgbClr val="323e48"/>
                </a:solidFill>
                <a:latin typeface="VHNHUV+ArialMT"/>
                <a:cs typeface="VHNHUV+ArialMT"/>
              </a:rPr>
              <a:t>rights</a:t>
            </a:r>
            <a:r>
              <a:rPr dirty="0" sz="700" spc="49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700" spc="30">
                <a:solidFill>
                  <a:srgbClr val="323e48"/>
                </a:solidFill>
                <a:latin typeface="VHNHUV+ArialMT"/>
                <a:cs typeface="VHNHUV+ArialMT"/>
              </a:rPr>
              <a:t>reserved</a:t>
            </a:r>
          </a:p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48640" y="294773"/>
            <a:ext cx="3292648" cy="37861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323e48"/>
                </a:solidFill>
                <a:latin typeface="FTGFCJ+Arial-BoldMT"/>
                <a:cs typeface="FTGFCJ+Arial-BoldMT"/>
              </a:rPr>
              <a:t>Quality</a:t>
            </a:r>
            <a:r>
              <a:rPr dirty="0" sz="2400" spc="75" b="1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323e48"/>
                </a:solidFill>
                <a:latin typeface="FTGFCJ+Arial-BoldMT"/>
                <a:cs typeface="FTGFCJ+Arial-BoldMT"/>
              </a:rPr>
              <a:t>&amp;</a:t>
            </a:r>
            <a:r>
              <a:rPr dirty="0" sz="2400" spc="83" b="1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323e48"/>
                </a:solidFill>
                <a:latin typeface="FTGFCJ+Arial-BoldMT"/>
                <a:cs typeface="FTGFCJ+Arial-BoldMT"/>
              </a:rPr>
              <a:t>Traceability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70889" y="1944730"/>
            <a:ext cx="4125854" cy="75279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323e48"/>
                </a:solidFill>
                <a:latin typeface="FTGFCJ+Arial-BoldMT"/>
                <a:cs typeface="FTGFCJ+Arial-BoldMT"/>
              </a:rPr>
              <a:t>Semi-automated,</a:t>
            </a:r>
            <a:r>
              <a:rPr dirty="0" sz="1600" spc="51" b="1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323e48"/>
                </a:solidFill>
                <a:latin typeface="FTGFCJ+Arial-BoldMT"/>
                <a:cs typeface="FTGFCJ+Arial-BoldMT"/>
              </a:rPr>
              <a:t>AI-integrated</a:t>
            </a:r>
            <a:r>
              <a:rPr dirty="0" sz="1600" spc="51" b="1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323e48"/>
                </a:solidFill>
                <a:latin typeface="FTGFCJ+Arial-BoldMT"/>
                <a:cs typeface="FTGFCJ+Arial-BoldMT"/>
              </a:rPr>
              <a:t>assembly</a:t>
            </a:r>
          </a:p>
          <a:p>
            <a:pPr marL="0" marR="0">
              <a:lnSpc>
                <a:spcPts val="1787"/>
              </a:lnSpc>
              <a:spcBef>
                <a:spcPts val="132"/>
              </a:spcBef>
              <a:spcAft>
                <a:spcPts val="0"/>
              </a:spcAft>
            </a:pPr>
            <a:r>
              <a:rPr dirty="0" sz="1600" b="1">
                <a:solidFill>
                  <a:srgbClr val="323e48"/>
                </a:solidFill>
                <a:latin typeface="FTGFCJ+Arial-BoldMT"/>
                <a:cs typeface="FTGFCJ+Arial-BoldMT"/>
              </a:rPr>
              <a:t>line</a:t>
            </a:r>
            <a:r>
              <a:rPr dirty="0" sz="1600" spc="54" b="1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323e48"/>
                </a:solidFill>
                <a:latin typeface="FTGFCJ+Arial-BoldMT"/>
                <a:cs typeface="FTGFCJ+Arial-BoldMT"/>
              </a:rPr>
              <a:t>for</a:t>
            </a:r>
            <a:r>
              <a:rPr dirty="0" sz="1600" spc="54" b="1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323e48"/>
                </a:solidFill>
                <a:latin typeface="FTGFCJ+Arial-BoldMT"/>
                <a:cs typeface="FTGFCJ+Arial-BoldMT"/>
              </a:rPr>
              <a:t>unmatched</a:t>
            </a:r>
            <a:r>
              <a:rPr dirty="0" sz="1600" spc="51" b="1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600" spc="10" b="1">
                <a:solidFill>
                  <a:srgbClr val="323e48"/>
                </a:solidFill>
                <a:latin typeface="FTGFCJ+Arial-BoldMT"/>
                <a:cs typeface="FTGFCJ+Arial-BoldMT"/>
              </a:rPr>
              <a:t>accuracy</a:t>
            </a:r>
            <a:r>
              <a:rPr dirty="0" sz="1600" spc="52" b="1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323e48"/>
                </a:solidFill>
                <a:latin typeface="FTGFCJ+Arial-BoldMT"/>
                <a:cs typeface="FTGFCJ+Arial-BoldMT"/>
              </a:rPr>
              <a:t>and</a:t>
            </a:r>
          </a:p>
          <a:p>
            <a:pPr marL="0" marR="0">
              <a:lnSpc>
                <a:spcPts val="1787"/>
              </a:lnSpc>
              <a:spcBef>
                <a:spcPts val="132"/>
              </a:spcBef>
              <a:spcAft>
                <a:spcPts val="0"/>
              </a:spcAft>
            </a:pPr>
            <a:r>
              <a:rPr dirty="0" sz="1600" b="1">
                <a:solidFill>
                  <a:srgbClr val="323e48"/>
                </a:solidFill>
                <a:latin typeface="FTGFCJ+Arial-BoldMT"/>
                <a:cs typeface="FTGFCJ+Arial-BoldMT"/>
              </a:rPr>
              <a:t>consistency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70889" y="2866750"/>
            <a:ext cx="4201820" cy="50895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323e48"/>
                </a:solidFill>
                <a:latin typeface="VHNHUV+ArialMT"/>
                <a:cs typeface="VHNHUV+ArialMT"/>
              </a:rPr>
              <a:t>•</a:t>
            </a:r>
            <a:r>
              <a:rPr dirty="0" sz="1500" spc="1350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600" spc="10">
                <a:solidFill>
                  <a:srgbClr val="323e48"/>
                </a:solidFill>
                <a:latin typeface="VHNHUV+ArialMT"/>
                <a:cs typeface="VHNHUV+ArialMT"/>
              </a:rPr>
              <a:t>Every</a:t>
            </a:r>
            <a:r>
              <a:rPr dirty="0" sz="1600" spc="54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600" spc="10">
                <a:solidFill>
                  <a:srgbClr val="323e48"/>
                </a:solidFill>
                <a:latin typeface="VHNHUV+ArialMT"/>
                <a:cs typeface="VHNHUV+ArialMT"/>
              </a:rPr>
              <a:t>motor</a:t>
            </a:r>
            <a:r>
              <a:rPr dirty="0" sz="1600" spc="54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600" spc="10">
                <a:solidFill>
                  <a:srgbClr val="323e48"/>
                </a:solidFill>
                <a:latin typeface="VHNHUV+ArialMT"/>
                <a:cs typeface="VHNHUV+ArialMT"/>
              </a:rPr>
              <a:t>tracked</a:t>
            </a:r>
            <a:r>
              <a:rPr dirty="0" sz="1600" spc="52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323e48"/>
                </a:solidFill>
                <a:latin typeface="VHNHUV+ArialMT"/>
                <a:cs typeface="VHNHUV+ArialMT"/>
              </a:rPr>
              <a:t>from</a:t>
            </a:r>
            <a:r>
              <a:rPr dirty="0" sz="1600" spc="54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600" spc="10">
                <a:solidFill>
                  <a:srgbClr val="323e48"/>
                </a:solidFill>
                <a:latin typeface="VHNHUV+ArialMT"/>
                <a:cs typeface="VHNHUV+ArialMT"/>
              </a:rPr>
              <a:t>initial</a:t>
            </a:r>
            <a:r>
              <a:rPr dirty="0" sz="1600" spc="52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600" spc="10">
                <a:solidFill>
                  <a:srgbClr val="323e48"/>
                </a:solidFill>
                <a:latin typeface="VHNHUV+ArialMT"/>
                <a:cs typeface="VHNHUV+ArialMT"/>
              </a:rPr>
              <a:t>assembly</a:t>
            </a:r>
          </a:p>
          <a:p>
            <a:pPr marL="285750" marR="0">
              <a:lnSpc>
                <a:spcPts val="1787"/>
              </a:lnSpc>
              <a:spcBef>
                <a:spcPts val="132"/>
              </a:spcBef>
              <a:spcAft>
                <a:spcPts val="0"/>
              </a:spcAft>
            </a:pPr>
            <a:r>
              <a:rPr dirty="0" sz="1600">
                <a:solidFill>
                  <a:srgbClr val="323e48"/>
                </a:solidFill>
                <a:latin typeface="VHNHUV+ArialMT"/>
                <a:cs typeface="VHNHUV+ArialMT"/>
              </a:rPr>
              <a:t>to</a:t>
            </a:r>
            <a:r>
              <a:rPr dirty="0" sz="1600" spc="54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323e48"/>
                </a:solidFill>
                <a:latin typeface="VHNHUV+ArialMT"/>
                <a:cs typeface="VHNHUV+ArialMT"/>
              </a:rPr>
              <a:t>final</a:t>
            </a:r>
            <a:r>
              <a:rPr dirty="0" sz="1600" spc="52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600" spc="10">
                <a:solidFill>
                  <a:srgbClr val="323e48"/>
                </a:solidFill>
                <a:latin typeface="VHNHUV+ArialMT"/>
                <a:cs typeface="VHNHUV+ArialMT"/>
              </a:rPr>
              <a:t>inspection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70889" y="3544930"/>
            <a:ext cx="4070654" cy="50895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323e48"/>
                </a:solidFill>
                <a:latin typeface="VHNHUV+ArialMT"/>
                <a:cs typeface="VHNHUV+ArialMT"/>
              </a:rPr>
              <a:t>•</a:t>
            </a:r>
            <a:r>
              <a:rPr dirty="0" sz="1500" spc="1350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600" spc="10">
                <a:solidFill>
                  <a:srgbClr val="323e48"/>
                </a:solidFill>
                <a:latin typeface="VHNHUV+ArialMT"/>
                <a:cs typeface="VHNHUV+ArialMT"/>
              </a:rPr>
              <a:t>Cloud-based</a:t>
            </a:r>
            <a:r>
              <a:rPr dirty="0" sz="1600" spc="52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323e48"/>
                </a:solidFill>
                <a:latin typeface="VHNHUV+ArialMT"/>
                <a:cs typeface="VHNHUV+ArialMT"/>
              </a:rPr>
              <a:t>SCADA</a:t>
            </a:r>
            <a:r>
              <a:rPr dirty="0" sz="1600" spc="52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600" spc="10">
                <a:solidFill>
                  <a:srgbClr val="323e48"/>
                </a:solidFill>
                <a:latin typeface="VHNHUV+ArialMT"/>
                <a:cs typeface="VHNHUV+ArialMT"/>
              </a:rPr>
              <a:t>system</a:t>
            </a:r>
            <a:r>
              <a:rPr dirty="0" sz="1600" spc="54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600" spc="10">
                <a:solidFill>
                  <a:srgbClr val="323e48"/>
                </a:solidFill>
                <a:latin typeface="VHNHUV+ArialMT"/>
                <a:cs typeface="VHNHUV+ArialMT"/>
              </a:rPr>
              <a:t>logs</a:t>
            </a:r>
            <a:r>
              <a:rPr dirty="0" sz="1600" spc="52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600" spc="10">
                <a:solidFill>
                  <a:srgbClr val="323e48"/>
                </a:solidFill>
                <a:latin typeface="VHNHUV+ArialMT"/>
                <a:cs typeface="VHNHUV+ArialMT"/>
              </a:rPr>
              <a:t>every</a:t>
            </a:r>
          </a:p>
          <a:p>
            <a:pPr marL="285750" marR="0">
              <a:lnSpc>
                <a:spcPts val="1787"/>
              </a:lnSpc>
              <a:spcBef>
                <a:spcPts val="132"/>
              </a:spcBef>
              <a:spcAft>
                <a:spcPts val="0"/>
              </a:spcAft>
            </a:pPr>
            <a:r>
              <a:rPr dirty="0" sz="1600" spc="10">
                <a:solidFill>
                  <a:srgbClr val="323e48"/>
                </a:solidFill>
                <a:latin typeface="VHNHUV+ArialMT"/>
                <a:cs typeface="VHNHUV+ArialMT"/>
              </a:rPr>
              <a:t>decision</a:t>
            </a:r>
            <a:r>
              <a:rPr dirty="0" sz="1600" spc="52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600" spc="10">
                <a:solidFill>
                  <a:srgbClr val="323e48"/>
                </a:solidFill>
                <a:latin typeface="VHNHUV+ArialMT"/>
                <a:cs typeface="VHNHUV+ArialMT"/>
              </a:rPr>
              <a:t>and</a:t>
            </a:r>
            <a:r>
              <a:rPr dirty="0" sz="1600" spc="52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600" spc="10">
                <a:solidFill>
                  <a:srgbClr val="323e48"/>
                </a:solidFill>
                <a:latin typeface="VHNHUV+ArialMT"/>
                <a:cs typeface="VHNHUV+ArialMT"/>
              </a:rPr>
              <a:t>component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70889" y="4223110"/>
            <a:ext cx="4216351" cy="50895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323e48"/>
                </a:solidFill>
                <a:latin typeface="VHNHUV+ArialMT"/>
                <a:cs typeface="VHNHUV+ArialMT"/>
              </a:rPr>
              <a:t>•</a:t>
            </a:r>
            <a:r>
              <a:rPr dirty="0" sz="1500" spc="1350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323e48"/>
                </a:solidFill>
                <a:latin typeface="VHNHUV+ArialMT"/>
                <a:cs typeface="VHNHUV+ArialMT"/>
              </a:rPr>
              <a:t>Full</a:t>
            </a:r>
            <a:r>
              <a:rPr dirty="0" sz="1600" spc="54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600" spc="10">
                <a:solidFill>
                  <a:srgbClr val="323e48"/>
                </a:solidFill>
                <a:latin typeface="VHNHUV+ArialMT"/>
                <a:cs typeface="VHNHUV+ArialMT"/>
              </a:rPr>
              <a:t>photographic</a:t>
            </a:r>
            <a:r>
              <a:rPr dirty="0" sz="1600" spc="54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600" spc="10">
                <a:solidFill>
                  <a:srgbClr val="323e48"/>
                </a:solidFill>
                <a:latin typeface="VHNHUV+ArialMT"/>
                <a:cs typeface="VHNHUV+ArialMT"/>
              </a:rPr>
              <a:t>and</a:t>
            </a:r>
            <a:r>
              <a:rPr dirty="0" sz="1600" spc="52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323e48"/>
                </a:solidFill>
                <a:latin typeface="VHNHUV+ArialMT"/>
                <a:cs typeface="VHNHUV+ArialMT"/>
              </a:rPr>
              <a:t>data</a:t>
            </a:r>
            <a:r>
              <a:rPr dirty="0" sz="1600" spc="54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600" spc="10">
                <a:solidFill>
                  <a:srgbClr val="323e48"/>
                </a:solidFill>
                <a:latin typeface="VHNHUV+ArialMT"/>
                <a:cs typeface="VHNHUV+ArialMT"/>
              </a:rPr>
              <a:t>traceability</a:t>
            </a:r>
            <a:r>
              <a:rPr dirty="0" sz="1600" spc="54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323e48"/>
                </a:solidFill>
                <a:latin typeface="VHNHUV+ArialMT"/>
                <a:cs typeface="VHNHUV+ArialMT"/>
              </a:rPr>
              <a:t>for</a:t>
            </a:r>
          </a:p>
          <a:p>
            <a:pPr marL="285750" marR="0">
              <a:lnSpc>
                <a:spcPts val="1787"/>
              </a:lnSpc>
              <a:spcBef>
                <a:spcPts val="132"/>
              </a:spcBef>
              <a:spcAft>
                <a:spcPts val="0"/>
              </a:spcAft>
            </a:pPr>
            <a:r>
              <a:rPr dirty="0" sz="1600" spc="10">
                <a:solidFill>
                  <a:srgbClr val="323e48"/>
                </a:solidFill>
                <a:latin typeface="VHNHUV+ArialMT"/>
                <a:cs typeface="VHNHUV+ArialMT"/>
              </a:rPr>
              <a:t>complete</a:t>
            </a:r>
            <a:r>
              <a:rPr dirty="0" sz="1600" spc="52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600" spc="10">
                <a:solidFill>
                  <a:srgbClr val="323e48"/>
                </a:solidFill>
                <a:latin typeface="VHNHUV+ArialMT"/>
                <a:cs typeface="VHNHUV+ArialMT"/>
              </a:rPr>
              <a:t>confidence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70889" y="4901290"/>
            <a:ext cx="4029964" cy="50895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323e48"/>
                </a:solidFill>
                <a:latin typeface="VHNHUV+ArialMT"/>
                <a:cs typeface="VHNHUV+ArialMT"/>
              </a:rPr>
              <a:t>•</a:t>
            </a:r>
            <a:r>
              <a:rPr dirty="0" sz="1500" spc="1350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323e48"/>
                </a:solidFill>
                <a:latin typeface="VHNHUV+ArialMT"/>
                <a:cs typeface="VHNHUV+ArialMT"/>
              </a:rPr>
              <a:t>Operator</a:t>
            </a:r>
            <a:r>
              <a:rPr dirty="0" sz="1600" spc="54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600" spc="10">
                <a:solidFill>
                  <a:srgbClr val="323e48"/>
                </a:solidFill>
                <a:latin typeface="VHNHUV+ArialMT"/>
                <a:cs typeface="VHNHUV+ArialMT"/>
              </a:rPr>
              <a:t>and</a:t>
            </a:r>
            <a:r>
              <a:rPr dirty="0" sz="1600" spc="52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600" spc="10">
                <a:solidFill>
                  <a:srgbClr val="323e48"/>
                </a:solidFill>
                <a:latin typeface="VHNHUV+ArialMT"/>
                <a:cs typeface="VHNHUV+ArialMT"/>
              </a:rPr>
              <a:t>machine-validated</a:t>
            </a:r>
            <a:r>
              <a:rPr dirty="0" sz="1600" spc="52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600" spc="10">
                <a:solidFill>
                  <a:srgbClr val="323e48"/>
                </a:solidFill>
                <a:latin typeface="VHNHUV+ArialMT"/>
                <a:cs typeface="VHNHUV+ArialMT"/>
              </a:rPr>
              <a:t>quality</a:t>
            </a:r>
          </a:p>
          <a:p>
            <a:pPr marL="285750" marR="0">
              <a:lnSpc>
                <a:spcPts val="1787"/>
              </a:lnSpc>
              <a:spcBef>
                <a:spcPts val="132"/>
              </a:spcBef>
              <a:spcAft>
                <a:spcPts val="0"/>
              </a:spcAft>
            </a:pPr>
            <a:r>
              <a:rPr dirty="0" sz="1600" spc="10">
                <a:solidFill>
                  <a:srgbClr val="323e48"/>
                </a:solidFill>
                <a:latin typeface="VHNHUV+ArialMT"/>
                <a:cs typeface="VHNHUV+ArialMT"/>
              </a:rPr>
              <a:t>checks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76262" y="6584782"/>
            <a:ext cx="1932811" cy="15160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893"/>
              </a:lnSpc>
              <a:spcBef>
                <a:spcPts val="0"/>
              </a:spcBef>
              <a:spcAft>
                <a:spcPts val="0"/>
              </a:spcAft>
            </a:pPr>
            <a:r>
              <a:rPr dirty="0" sz="800">
                <a:solidFill>
                  <a:srgbClr val="323e48"/>
                </a:solidFill>
                <a:latin typeface="VHNHUV+ArialMT"/>
                <a:cs typeface="VHNHUV+ArialMT"/>
              </a:rPr>
              <a:t>19</a:t>
            </a:r>
            <a:r>
              <a:rPr dirty="0" sz="800" spc="771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700" spc="30">
                <a:solidFill>
                  <a:srgbClr val="323e48"/>
                </a:solidFill>
                <a:latin typeface="VHNHUV+ArialMT"/>
                <a:cs typeface="VHNHUV+ArialMT"/>
              </a:rPr>
              <a:t>©2025</a:t>
            </a:r>
            <a:r>
              <a:rPr dirty="0" sz="700" spc="49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700" spc="30">
                <a:solidFill>
                  <a:srgbClr val="323e48"/>
                </a:solidFill>
                <a:latin typeface="VHNHUV+ArialMT"/>
                <a:cs typeface="VHNHUV+ArialMT"/>
              </a:rPr>
              <a:t>Infinitum</a:t>
            </a:r>
            <a:r>
              <a:rPr dirty="0" sz="700" spc="49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323e48"/>
                </a:solidFill>
                <a:latin typeface="VHNHUV+ArialMT"/>
                <a:cs typeface="VHNHUV+ArialMT"/>
              </a:rPr>
              <a:t>|</a:t>
            </a:r>
            <a:r>
              <a:rPr dirty="0" sz="700" spc="77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700" spc="30">
                <a:solidFill>
                  <a:srgbClr val="323e48"/>
                </a:solidFill>
                <a:latin typeface="VHNHUV+ArialMT"/>
                <a:cs typeface="VHNHUV+ArialMT"/>
              </a:rPr>
              <a:t>All</a:t>
            </a:r>
            <a:r>
              <a:rPr dirty="0" sz="700" spc="49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700" spc="30">
                <a:solidFill>
                  <a:srgbClr val="323e48"/>
                </a:solidFill>
                <a:latin typeface="VHNHUV+ArialMT"/>
                <a:cs typeface="VHNHUV+ArialMT"/>
              </a:rPr>
              <a:t>rights</a:t>
            </a:r>
            <a:r>
              <a:rPr dirty="0" sz="700" spc="49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700" spc="30">
                <a:solidFill>
                  <a:srgbClr val="323e48"/>
                </a:solidFill>
                <a:latin typeface="VHNHUV+ArialMT"/>
                <a:cs typeface="VHNHUV+ArialMT"/>
              </a:rPr>
              <a:t>reserved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161109" y="801564"/>
            <a:ext cx="2197279" cy="57725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245"/>
              </a:lnSpc>
              <a:spcBef>
                <a:spcPts val="0"/>
              </a:spcBef>
              <a:spcAft>
                <a:spcPts val="0"/>
              </a:spcAft>
            </a:pPr>
            <a:r>
              <a:rPr dirty="0" sz="3800" b="1">
                <a:solidFill>
                  <a:srgbClr val="323e48"/>
                </a:solidFill>
                <a:latin typeface="FTGFCJ+Arial-BoldMT"/>
                <a:cs typeface="FTGFCJ+Arial-BoldMT"/>
              </a:rPr>
              <a:t>Infinitum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451832" y="830500"/>
            <a:ext cx="2765265" cy="47952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4c4c4c"/>
                </a:solidFill>
                <a:latin typeface="VHNHUV+ArialMT"/>
                <a:cs typeface="VHNHUV+ArialMT"/>
              </a:rPr>
              <a:t>[in-fuh-nahy-tuhm]:</a:t>
            </a:r>
          </a:p>
          <a:p>
            <a:pPr marL="0" marR="0">
              <a:lnSpc>
                <a:spcPts val="1675"/>
              </a:lnSpc>
              <a:spcBef>
                <a:spcPts val="124"/>
              </a:spcBef>
              <a:spcAft>
                <a:spcPts val="0"/>
              </a:spcAft>
            </a:pPr>
            <a:r>
              <a:rPr dirty="0" sz="1500">
                <a:solidFill>
                  <a:srgbClr val="4c4c4c"/>
                </a:solidFill>
                <a:latin typeface="VHNHUV+ArialMT"/>
                <a:cs typeface="VHNHUV+ArialMT"/>
              </a:rPr>
              <a:t>to</a:t>
            </a:r>
            <a:r>
              <a:rPr dirty="0" sz="1500" spc="41">
                <a:solidFill>
                  <a:srgbClr val="4c4c4c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4c4c4c"/>
                </a:solidFill>
                <a:latin typeface="VHNHUV+ArialMT"/>
                <a:cs typeface="VHNHUV+ArialMT"/>
              </a:rPr>
              <a:t>infinity;</a:t>
            </a:r>
            <a:r>
              <a:rPr dirty="0" sz="1500" spc="40">
                <a:solidFill>
                  <a:srgbClr val="4c4c4c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4c4c4c"/>
                </a:solidFill>
                <a:latin typeface="VHNHUV+ArialMT"/>
                <a:cs typeface="VHNHUV+ArialMT"/>
              </a:rPr>
              <a:t>endless;</a:t>
            </a:r>
            <a:r>
              <a:rPr dirty="0" sz="1500" spc="38">
                <a:solidFill>
                  <a:srgbClr val="4c4c4c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4c4c4c"/>
                </a:solidFill>
                <a:latin typeface="VHNHUV+ArialMT"/>
                <a:cs typeface="VHNHUV+ArialMT"/>
              </a:rPr>
              <a:t>without</a:t>
            </a:r>
            <a:r>
              <a:rPr dirty="0" sz="1500" spc="40">
                <a:solidFill>
                  <a:srgbClr val="4c4c4c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4c4c4c"/>
                </a:solidFill>
                <a:latin typeface="VHNHUV+ArialMT"/>
                <a:cs typeface="VHNHUV+ArialMT"/>
              </a:rPr>
              <a:t>limit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243400" y="1732908"/>
            <a:ext cx="5273733" cy="60563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468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323e48"/>
                </a:solidFill>
                <a:latin typeface="VHNHUV+ArialMT"/>
                <a:cs typeface="VHNHUV+ArialMT"/>
              </a:rPr>
              <a:t>500+</a:t>
            </a:r>
            <a:r>
              <a:rPr dirty="0" sz="4000" spc="12620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4000">
                <a:solidFill>
                  <a:srgbClr val="323e48"/>
                </a:solidFill>
                <a:latin typeface="VHNHUV+ArialMT"/>
                <a:cs typeface="VHNHUV+ArialMT"/>
              </a:rPr>
              <a:t>66</a:t>
            </a:r>
            <a:r>
              <a:rPr dirty="0" sz="4000" baseline="20000">
                <a:solidFill>
                  <a:srgbClr val="323e48"/>
                </a:solidFill>
                <a:latin typeface="VHNHUV+ArialMT"/>
                <a:cs typeface="VHNHUV+ArialMT"/>
              </a:rPr>
              <a:t>%</a:t>
            </a:r>
            <a:r>
              <a:rPr dirty="0" sz="4000" baseline="20000" spc="3093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4000">
                <a:solidFill>
                  <a:srgbClr val="323e48"/>
                </a:solidFill>
                <a:latin typeface="VHNHUV+ArialMT"/>
                <a:cs typeface="VHNHUV+ArialMT"/>
              </a:rPr>
              <a:t>50</a:t>
            </a:r>
            <a:r>
              <a:rPr dirty="0" sz="4000" baseline="20000">
                <a:solidFill>
                  <a:srgbClr val="323e48"/>
                </a:solidFill>
                <a:latin typeface="VHNHUV+ArialMT"/>
                <a:cs typeface="VHNHUV+ArialMT"/>
              </a:rPr>
              <a:t>%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243400" y="2406382"/>
            <a:ext cx="1954403" cy="20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323e48"/>
                </a:solidFill>
                <a:latin typeface="VHNHUV+ArialMT"/>
                <a:cs typeface="VHNHUV+ArialMT"/>
              </a:rPr>
              <a:t>PROJECTS</a:t>
            </a:r>
            <a:r>
              <a:rPr dirty="0" sz="1200" spc="31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323e48"/>
                </a:solidFill>
                <a:latin typeface="VHNHUV+ArialMT"/>
                <a:cs typeface="VHNHUV+ArialMT"/>
              </a:rPr>
              <a:t>COMPLETED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117165" y="2416931"/>
            <a:ext cx="1226845" cy="20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323e48"/>
                </a:solidFill>
                <a:latin typeface="VHNHUV+ArialMT"/>
                <a:cs typeface="VHNHUV+ArialMT"/>
              </a:rPr>
              <a:t>LESS</a:t>
            </a:r>
            <a:r>
              <a:rPr dirty="0" sz="1200" spc="31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323e48"/>
                </a:solidFill>
                <a:latin typeface="VHNHUV+ArialMT"/>
                <a:cs typeface="VHNHUV+ArialMT"/>
              </a:rPr>
              <a:t>COPPER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0529290" y="2416931"/>
            <a:ext cx="812899" cy="20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323e48"/>
                </a:solidFill>
                <a:latin typeface="VHNHUV+ArialMT"/>
                <a:cs typeface="VHNHUV+ArialMT"/>
              </a:rPr>
              <a:t>LIGHTER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243400" y="3048270"/>
            <a:ext cx="3887725" cy="60563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468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323e48"/>
                </a:solidFill>
                <a:latin typeface="VHNHUV+ArialMT"/>
                <a:cs typeface="VHNHUV+ArialMT"/>
              </a:rPr>
              <a:t>108</a:t>
            </a:r>
            <a:r>
              <a:rPr dirty="0" sz="4000" spc="1215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4000">
                <a:solidFill>
                  <a:srgbClr val="323e48"/>
                </a:solidFill>
                <a:latin typeface="VHNHUV+ArialMT"/>
                <a:cs typeface="VHNHUV+ArialMT"/>
              </a:rPr>
              <a:t>200+</a:t>
            </a:r>
            <a:r>
              <a:rPr dirty="0" sz="4000" spc="3733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4000">
                <a:solidFill>
                  <a:srgbClr val="323e48"/>
                </a:solidFill>
                <a:latin typeface="VHNHUV+ArialMT"/>
                <a:cs typeface="VHNHUV+ArialMT"/>
              </a:rPr>
              <a:t>22+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243400" y="3732293"/>
            <a:ext cx="855240" cy="20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323e48"/>
                </a:solidFill>
                <a:latin typeface="VHNHUV+ArialMT"/>
                <a:cs typeface="VHNHUV+ArialMT"/>
              </a:rPr>
              <a:t>PATENTS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7359277" y="3732293"/>
            <a:ext cx="1092547" cy="20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323e48"/>
                </a:solidFill>
                <a:latin typeface="VHNHUV+ArialMT"/>
                <a:cs typeface="VHNHUV+ArialMT"/>
              </a:rPr>
              <a:t>EMPLOYEES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9117165" y="3721745"/>
            <a:ext cx="1641347" cy="20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323e48"/>
                </a:solidFill>
                <a:latin typeface="VHNHUV+ArialMT"/>
                <a:cs typeface="VHNHUV+ArialMT"/>
              </a:rPr>
              <a:t>INDUSTRY</a:t>
            </a:r>
            <a:r>
              <a:rPr dirty="0" sz="1200" spc="31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323e48"/>
                </a:solidFill>
                <a:latin typeface="VHNHUV+ArialMT"/>
                <a:cs typeface="VHNHUV+ArialMT"/>
              </a:rPr>
              <a:t>AWARDS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9117165" y="4348439"/>
            <a:ext cx="1463623" cy="7569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323e48"/>
                </a:solidFill>
                <a:latin typeface="VHNHUV+ArialMT"/>
                <a:cs typeface="VHNHUV+ArialMT"/>
              </a:rPr>
              <a:t>ESTABLISHED</a:t>
            </a:r>
          </a:p>
          <a:p>
            <a:pPr marL="0" marR="0">
              <a:lnSpc>
                <a:spcPts val="1340"/>
              </a:lnSpc>
              <a:spcBef>
                <a:spcPts val="149"/>
              </a:spcBef>
              <a:spcAft>
                <a:spcPts val="0"/>
              </a:spcAft>
            </a:pPr>
            <a:r>
              <a:rPr dirty="0" sz="1200">
                <a:solidFill>
                  <a:srgbClr val="323e48"/>
                </a:solidFill>
                <a:latin typeface="VHNHUV+ArialMT"/>
                <a:cs typeface="VHNHUV+ArialMT"/>
              </a:rPr>
              <a:t>IN</a:t>
            </a:r>
            <a:r>
              <a:rPr dirty="0" sz="1200" spc="33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323e48"/>
                </a:solidFill>
                <a:latin typeface="VHNHUV+ArialMT"/>
                <a:cs typeface="VHNHUV+ArialMT"/>
              </a:rPr>
              <a:t>2016</a:t>
            </a:r>
          </a:p>
          <a:p>
            <a:pPr marL="0" marR="0">
              <a:lnSpc>
                <a:spcPts val="1340"/>
              </a:lnSpc>
              <a:spcBef>
                <a:spcPts val="99"/>
              </a:spcBef>
              <a:spcAft>
                <a:spcPts val="0"/>
              </a:spcAft>
            </a:pPr>
            <a:r>
              <a:rPr dirty="0" sz="1200">
                <a:solidFill>
                  <a:srgbClr val="323e48"/>
                </a:solidFill>
                <a:latin typeface="VHNHUV+ArialMT"/>
                <a:cs typeface="VHNHUV+ArialMT"/>
              </a:rPr>
              <a:t>FOUNDER</a:t>
            </a:r>
            <a:r>
              <a:rPr dirty="0" sz="1200" spc="33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323e48"/>
                </a:solidFill>
                <a:latin typeface="VHNHUV+ArialMT"/>
                <a:cs typeface="VHNHUV+ArialMT"/>
              </a:rPr>
              <a:t>&amp;</a:t>
            </a:r>
            <a:r>
              <a:rPr dirty="0" sz="1200" spc="31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323e48"/>
                </a:solidFill>
                <a:latin typeface="VHNHUV+ArialMT"/>
                <a:cs typeface="VHNHUV+ArialMT"/>
              </a:rPr>
              <a:t>CEO,</a:t>
            </a:r>
          </a:p>
          <a:p>
            <a:pPr marL="0" marR="0">
              <a:lnSpc>
                <a:spcPts val="1340"/>
              </a:lnSpc>
              <a:spcBef>
                <a:spcPts val="149"/>
              </a:spcBef>
              <a:spcAft>
                <a:spcPts val="0"/>
              </a:spcAft>
            </a:pPr>
            <a:r>
              <a:rPr dirty="0" sz="1200">
                <a:solidFill>
                  <a:srgbClr val="323e48"/>
                </a:solidFill>
                <a:latin typeface="VHNHUV+ArialMT"/>
                <a:cs typeface="VHNHUV+ArialMT"/>
              </a:rPr>
              <a:t>BEN</a:t>
            </a:r>
            <a:r>
              <a:rPr dirty="0" sz="1200" spc="33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323e48"/>
                </a:solidFill>
                <a:latin typeface="VHNHUV+ArialMT"/>
                <a:cs typeface="VHNHUV+ArialMT"/>
              </a:rPr>
              <a:t>SCHULER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6243399" y="4555606"/>
            <a:ext cx="1532632" cy="3988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323e48"/>
                </a:solidFill>
                <a:latin typeface="VHNHUV+ArialMT"/>
                <a:cs typeface="VHNHUV+ArialMT"/>
              </a:rPr>
              <a:t>HEADQUARTERED</a:t>
            </a:r>
          </a:p>
          <a:p>
            <a:pPr marL="0" marR="0">
              <a:lnSpc>
                <a:spcPts val="1340"/>
              </a:lnSpc>
              <a:spcBef>
                <a:spcPts val="159"/>
              </a:spcBef>
              <a:spcAft>
                <a:spcPts val="0"/>
              </a:spcAft>
            </a:pPr>
            <a:r>
              <a:rPr dirty="0" sz="1200">
                <a:solidFill>
                  <a:srgbClr val="323e48"/>
                </a:solidFill>
                <a:latin typeface="VHNHUV+ArialMT"/>
                <a:cs typeface="VHNHUV+ArialMT"/>
              </a:rPr>
              <a:t>IN</a:t>
            </a:r>
            <a:r>
              <a:rPr dirty="0" sz="1200" spc="33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323e48"/>
                </a:solidFill>
                <a:latin typeface="VHNHUV+ArialMT"/>
                <a:cs typeface="VHNHUV+ArialMT"/>
              </a:rPr>
              <a:t>AUSTIN,</a:t>
            </a:r>
            <a:r>
              <a:rPr dirty="0" sz="1200" spc="31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323e48"/>
                </a:solidFill>
                <a:latin typeface="VHNHUV+ArialMT"/>
                <a:cs typeface="VHNHUV+ArialMT"/>
              </a:rPr>
              <a:t>TX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6113744" y="5448423"/>
            <a:ext cx="5727987" cy="1686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27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 spc="11">
                <a:solidFill>
                  <a:srgbClr val="323e48"/>
                </a:solidFill>
                <a:latin typeface="VHNHUV+ArialMT"/>
                <a:cs typeface="VHNHUV+ArialMT"/>
              </a:rPr>
              <a:t>Over</a:t>
            </a:r>
            <a:r>
              <a:rPr dirty="0" sz="900" spc="25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900" spc="10">
                <a:solidFill>
                  <a:srgbClr val="323e48"/>
                </a:solidFill>
                <a:latin typeface="VHNHUV+ArialMT"/>
                <a:cs typeface="VHNHUV+ArialMT"/>
              </a:rPr>
              <a:t>$388m</a:t>
            </a:r>
            <a:r>
              <a:rPr dirty="0" sz="900" spc="36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900">
                <a:solidFill>
                  <a:srgbClr val="323e48"/>
                </a:solidFill>
                <a:latin typeface="VHNHUV+ArialMT"/>
                <a:cs typeface="VHNHUV+ArialMT"/>
              </a:rPr>
              <a:t>raised</a:t>
            </a:r>
            <a:r>
              <a:rPr dirty="0" sz="900" spc="31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900">
                <a:solidFill>
                  <a:srgbClr val="323e48"/>
                </a:solidFill>
                <a:latin typeface="VHNHUV+ArialMT"/>
                <a:cs typeface="VHNHUV+ArialMT"/>
              </a:rPr>
              <a:t>to</a:t>
            </a:r>
            <a:r>
              <a:rPr dirty="0" sz="900" spc="36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900" spc="10">
                <a:solidFill>
                  <a:srgbClr val="323e48"/>
                </a:solidFill>
                <a:latin typeface="VHNHUV+ArialMT"/>
                <a:cs typeface="VHNHUV+ArialMT"/>
              </a:rPr>
              <a:t>design,</a:t>
            </a:r>
            <a:r>
              <a:rPr dirty="0" sz="900" spc="25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900" spc="10">
                <a:solidFill>
                  <a:srgbClr val="323e48"/>
                </a:solidFill>
                <a:latin typeface="VHNHUV+ArialMT"/>
                <a:cs typeface="VHNHUV+ArialMT"/>
              </a:rPr>
              <a:t>develop</a:t>
            </a:r>
            <a:r>
              <a:rPr dirty="0" sz="900" spc="31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900" spc="10">
                <a:solidFill>
                  <a:srgbClr val="323e48"/>
                </a:solidFill>
                <a:latin typeface="VHNHUV+ArialMT"/>
                <a:cs typeface="VHNHUV+ArialMT"/>
              </a:rPr>
              <a:t>and</a:t>
            </a:r>
            <a:r>
              <a:rPr dirty="0" sz="900" spc="30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900">
                <a:solidFill>
                  <a:srgbClr val="323e48"/>
                </a:solidFill>
                <a:latin typeface="VHNHUV+ArialMT"/>
                <a:cs typeface="VHNHUV+ArialMT"/>
              </a:rPr>
              <a:t>scale</a:t>
            </a:r>
            <a:r>
              <a:rPr dirty="0" sz="900" spc="31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900">
                <a:solidFill>
                  <a:srgbClr val="323e48"/>
                </a:solidFill>
                <a:latin typeface="VHNHUV+ArialMT"/>
                <a:cs typeface="VHNHUV+ArialMT"/>
              </a:rPr>
              <a:t>production</a:t>
            </a:r>
            <a:r>
              <a:rPr dirty="0" sz="900" spc="31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900" spc="10">
                <a:solidFill>
                  <a:srgbClr val="323e48"/>
                </a:solidFill>
                <a:latin typeface="VHNHUV+ArialMT"/>
                <a:cs typeface="VHNHUV+ArialMT"/>
              </a:rPr>
              <a:t>of</a:t>
            </a:r>
            <a:r>
              <a:rPr dirty="0" sz="900" spc="23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900">
                <a:solidFill>
                  <a:srgbClr val="323e48"/>
                </a:solidFill>
                <a:latin typeface="VHNHUV+ArialMT"/>
                <a:cs typeface="VHNHUV+ArialMT"/>
              </a:rPr>
              <a:t>a</a:t>
            </a:r>
            <a:r>
              <a:rPr dirty="0" sz="900" spc="40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900">
                <a:solidFill>
                  <a:srgbClr val="323e48"/>
                </a:solidFill>
                <a:latin typeface="VHNHUV+ArialMT"/>
                <a:cs typeface="VHNHUV+ArialMT"/>
              </a:rPr>
              <a:t>revolutionary</a:t>
            </a:r>
            <a:r>
              <a:rPr dirty="0" sz="900" spc="31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900">
                <a:solidFill>
                  <a:srgbClr val="323e48"/>
                </a:solidFill>
                <a:latin typeface="VHNHUV+ArialMT"/>
                <a:cs typeface="VHNHUV+ArialMT"/>
              </a:rPr>
              <a:t>integrated</a:t>
            </a:r>
            <a:r>
              <a:rPr dirty="0" sz="900" spc="31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900" spc="10">
                <a:solidFill>
                  <a:srgbClr val="323e48"/>
                </a:solidFill>
                <a:latin typeface="VHNHUV+ArialMT"/>
                <a:cs typeface="VHNHUV+ArialMT"/>
              </a:rPr>
              <a:t>motor</a:t>
            </a:r>
            <a:r>
              <a:rPr dirty="0" sz="900" spc="25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900" spc="10">
                <a:solidFill>
                  <a:srgbClr val="323e48"/>
                </a:solidFill>
                <a:latin typeface="VHNHUV+ArialMT"/>
                <a:cs typeface="VHNHUV+ArialMT"/>
              </a:rPr>
              <a:t>and</a:t>
            </a:r>
            <a:r>
              <a:rPr dirty="0" sz="900" spc="30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900">
                <a:solidFill>
                  <a:srgbClr val="323e48"/>
                </a:solidFill>
                <a:latin typeface="VHNHUV+ArialMT"/>
                <a:cs typeface="VHNHUV+ArialMT"/>
              </a:rPr>
              <a:t>inverter.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7600378" y="5702696"/>
            <a:ext cx="897489" cy="4735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00806" marR="0">
              <a:lnSpc>
                <a:spcPts val="12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 b="1">
                <a:solidFill>
                  <a:srgbClr val="333333"/>
                </a:solidFill>
                <a:latin typeface="FTGFCJ+Arial-BoldMT"/>
                <a:cs typeface="FTGFCJ+Arial-BoldMT"/>
              </a:rPr>
              <a:t>chevron</a:t>
            </a:r>
          </a:p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 b="1">
                <a:solidFill>
                  <a:srgbClr val="333333"/>
                </a:solidFill>
                <a:latin typeface="FTGFCJ+Arial-BoldMT"/>
                <a:cs typeface="FTGFCJ+Arial-BoldMT"/>
              </a:rPr>
              <a:t>technology</a:t>
            </a:r>
          </a:p>
          <a:p>
            <a:pPr marL="81756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 b="1">
                <a:solidFill>
                  <a:srgbClr val="333333"/>
                </a:solidFill>
                <a:latin typeface="FTGFCJ+Arial-BoldMT"/>
                <a:cs typeface="FTGFCJ+Arial-BoldMT"/>
              </a:rPr>
              <a:t>ventures</a:t>
            </a:r>
          </a:p>
        </p:txBody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48640" y="294773"/>
            <a:ext cx="6334721" cy="37861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323e48"/>
                </a:solidFill>
                <a:latin typeface="FTGFCJ+Arial-BoldMT"/>
                <a:cs typeface="FTGFCJ+Arial-BoldMT"/>
              </a:rPr>
              <a:t>Reliability</a:t>
            </a:r>
            <a:r>
              <a:rPr dirty="0" sz="2400" spc="75" b="1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323e48"/>
                </a:solidFill>
                <a:latin typeface="FTGFCJ+Arial-BoldMT"/>
                <a:cs typeface="FTGFCJ+Arial-BoldMT"/>
              </a:rPr>
              <a:t>by</a:t>
            </a:r>
            <a:r>
              <a:rPr dirty="0" sz="2400" spc="75" b="1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323e48"/>
                </a:solidFill>
                <a:latin typeface="FTGFCJ+Arial-BoldMT"/>
                <a:cs typeface="FTGFCJ+Arial-BoldMT"/>
              </a:rPr>
              <a:t>Design</a:t>
            </a:r>
            <a:r>
              <a:rPr dirty="0" sz="2400" spc="75" b="1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323e48"/>
                </a:solidFill>
                <a:latin typeface="VHNHUV+ArialMT"/>
                <a:cs typeface="VHNHUV+ArialMT"/>
              </a:rPr>
              <a:t>with</a:t>
            </a:r>
            <a:r>
              <a:rPr dirty="0" sz="2400" spc="75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2400" spc="10">
                <a:solidFill>
                  <a:srgbClr val="323e48"/>
                </a:solidFill>
                <a:latin typeface="VHNHUV+ArialMT"/>
                <a:cs typeface="VHNHUV+ArialMT"/>
              </a:rPr>
              <a:t>Lifecycle</a:t>
            </a:r>
            <a:r>
              <a:rPr dirty="0" sz="2400" spc="75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323e48"/>
                </a:solidFill>
                <a:latin typeface="VHNHUV+ArialMT"/>
                <a:cs typeface="VHNHUV+ArialMT"/>
              </a:rPr>
              <a:t>Services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70889" y="1899010"/>
            <a:ext cx="3930629" cy="75279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323e48"/>
                </a:solidFill>
                <a:latin typeface="FTGFCJ+Arial-BoldMT"/>
                <a:cs typeface="FTGFCJ+Arial-BoldMT"/>
              </a:rPr>
              <a:t>Comprehensive,</a:t>
            </a:r>
            <a:r>
              <a:rPr dirty="0" sz="1600" spc="52" b="1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323e48"/>
                </a:solidFill>
                <a:latin typeface="FTGFCJ+Arial-BoldMT"/>
                <a:cs typeface="FTGFCJ+Arial-BoldMT"/>
              </a:rPr>
              <a:t>scalable</a:t>
            </a:r>
            <a:r>
              <a:rPr dirty="0" sz="1600" spc="54" b="1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323e48"/>
                </a:solidFill>
                <a:latin typeface="FTGFCJ+Arial-BoldMT"/>
                <a:cs typeface="FTGFCJ+Arial-BoldMT"/>
              </a:rPr>
              <a:t>maintenance</a:t>
            </a:r>
          </a:p>
          <a:p>
            <a:pPr marL="0" marR="0">
              <a:lnSpc>
                <a:spcPts val="1787"/>
              </a:lnSpc>
              <a:spcBef>
                <a:spcPts val="132"/>
              </a:spcBef>
              <a:spcAft>
                <a:spcPts val="0"/>
              </a:spcAft>
            </a:pPr>
            <a:r>
              <a:rPr dirty="0" sz="1600" b="1">
                <a:solidFill>
                  <a:srgbClr val="323e48"/>
                </a:solidFill>
                <a:latin typeface="FTGFCJ+Arial-BoldMT"/>
                <a:cs typeface="FTGFCJ+Arial-BoldMT"/>
              </a:rPr>
              <a:t>and</a:t>
            </a:r>
            <a:r>
              <a:rPr dirty="0" sz="1600" spc="52" b="1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600" spc="10" b="1">
                <a:solidFill>
                  <a:srgbClr val="323e48"/>
                </a:solidFill>
                <a:latin typeface="FTGFCJ+Arial-BoldMT"/>
                <a:cs typeface="FTGFCJ+Arial-BoldMT"/>
              </a:rPr>
              <a:t>parts</a:t>
            </a:r>
            <a:r>
              <a:rPr dirty="0" sz="1600" spc="52" b="1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600" spc="10" b="1">
                <a:solidFill>
                  <a:srgbClr val="323e48"/>
                </a:solidFill>
                <a:latin typeface="FTGFCJ+Arial-BoldMT"/>
                <a:cs typeface="FTGFCJ+Arial-BoldMT"/>
              </a:rPr>
              <a:t>service</a:t>
            </a:r>
            <a:r>
              <a:rPr dirty="0" sz="1600" spc="52" b="1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600" spc="10" b="1">
                <a:solidFill>
                  <a:srgbClr val="323e48"/>
                </a:solidFill>
                <a:latin typeface="FTGFCJ+Arial-BoldMT"/>
                <a:cs typeface="FTGFCJ+Arial-BoldMT"/>
              </a:rPr>
              <a:t>to</a:t>
            </a:r>
            <a:r>
              <a:rPr dirty="0" sz="1600" spc="51" b="1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600" spc="10" b="1">
                <a:solidFill>
                  <a:srgbClr val="323e48"/>
                </a:solidFill>
                <a:latin typeface="FTGFCJ+Arial-BoldMT"/>
                <a:cs typeface="FTGFCJ+Arial-BoldMT"/>
              </a:rPr>
              <a:t>keep</a:t>
            </a:r>
            <a:r>
              <a:rPr dirty="0" sz="1600" spc="51" b="1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323e48"/>
                </a:solidFill>
                <a:latin typeface="FTGFCJ+Arial-BoldMT"/>
                <a:cs typeface="FTGFCJ+Arial-BoldMT"/>
              </a:rPr>
              <a:t>motors</a:t>
            </a:r>
          </a:p>
          <a:p>
            <a:pPr marL="0" marR="0">
              <a:lnSpc>
                <a:spcPts val="1787"/>
              </a:lnSpc>
              <a:spcBef>
                <a:spcPts val="132"/>
              </a:spcBef>
              <a:spcAft>
                <a:spcPts val="0"/>
              </a:spcAft>
            </a:pPr>
            <a:r>
              <a:rPr dirty="0" sz="1600" b="1">
                <a:solidFill>
                  <a:srgbClr val="323e48"/>
                </a:solidFill>
                <a:latin typeface="FTGFCJ+Arial-BoldMT"/>
                <a:cs typeface="FTGFCJ+Arial-BoldMT"/>
              </a:rPr>
              <a:t>running</a:t>
            </a:r>
            <a:r>
              <a:rPr dirty="0" sz="1600" spc="52" b="1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323e48"/>
                </a:solidFill>
                <a:latin typeface="FTGFCJ+Arial-BoldMT"/>
                <a:cs typeface="FTGFCJ+Arial-BoldMT"/>
              </a:rPr>
              <a:t>smoothly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70889" y="2732130"/>
            <a:ext cx="2677902" cy="90519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323e48"/>
                </a:solidFill>
                <a:latin typeface="VHNHUV+ArialMT"/>
                <a:cs typeface="VHNHUV+ArialMT"/>
              </a:rPr>
              <a:t>•</a:t>
            </a:r>
            <a:r>
              <a:rPr dirty="0" sz="1500" spc="1350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600" spc="10">
                <a:solidFill>
                  <a:srgbClr val="323e48"/>
                </a:solidFill>
                <a:latin typeface="VHNHUV+ArialMT"/>
                <a:cs typeface="VHNHUV+ArialMT"/>
              </a:rPr>
              <a:t>Tailored</a:t>
            </a:r>
            <a:r>
              <a:rPr dirty="0" sz="1600" spc="52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600" spc="10">
                <a:solidFill>
                  <a:srgbClr val="323e48"/>
                </a:solidFill>
                <a:latin typeface="VHNHUV+ArialMT"/>
                <a:cs typeface="VHNHUV+ArialMT"/>
              </a:rPr>
              <a:t>service</a:t>
            </a:r>
            <a:r>
              <a:rPr dirty="0" sz="1600" spc="52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600" spc="10">
                <a:solidFill>
                  <a:srgbClr val="323e48"/>
                </a:solidFill>
                <a:latin typeface="VHNHUV+ArialMT"/>
                <a:cs typeface="VHNHUV+ArialMT"/>
              </a:rPr>
              <a:t>plans</a:t>
            </a:r>
          </a:p>
          <a:p>
            <a:pPr marL="0" marR="0">
              <a:lnSpc>
                <a:spcPts val="1787"/>
              </a:lnSpc>
              <a:spcBef>
                <a:spcPts val="732"/>
              </a:spcBef>
              <a:spcAft>
                <a:spcPts val="0"/>
              </a:spcAft>
            </a:pPr>
            <a:r>
              <a:rPr dirty="0" sz="1500">
                <a:solidFill>
                  <a:srgbClr val="323e48"/>
                </a:solidFill>
                <a:latin typeface="VHNHUV+ArialMT"/>
                <a:cs typeface="VHNHUV+ArialMT"/>
              </a:rPr>
              <a:t>•</a:t>
            </a:r>
            <a:r>
              <a:rPr dirty="0" sz="1500" spc="1350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600" spc="10">
                <a:solidFill>
                  <a:srgbClr val="323e48"/>
                </a:solidFill>
                <a:latin typeface="VHNHUV+ArialMT"/>
                <a:cs typeface="VHNHUV+ArialMT"/>
              </a:rPr>
              <a:t>Repair</a:t>
            </a:r>
            <a:r>
              <a:rPr dirty="0" sz="1600" spc="52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600" spc="10">
                <a:solidFill>
                  <a:srgbClr val="323e48"/>
                </a:solidFill>
                <a:latin typeface="VHNHUV+ArialMT"/>
                <a:cs typeface="VHNHUV+ArialMT"/>
              </a:rPr>
              <a:t>and</a:t>
            </a:r>
            <a:r>
              <a:rPr dirty="0" sz="1600" spc="52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600" spc="10">
                <a:solidFill>
                  <a:srgbClr val="323e48"/>
                </a:solidFill>
                <a:latin typeface="VHNHUV+ArialMT"/>
                <a:cs typeface="VHNHUV+ArialMT"/>
              </a:rPr>
              <a:t>maintenance</a:t>
            </a:r>
          </a:p>
          <a:p>
            <a:pPr marL="0" marR="0">
              <a:lnSpc>
                <a:spcPts val="1787"/>
              </a:lnSpc>
              <a:spcBef>
                <a:spcPts val="732"/>
              </a:spcBef>
              <a:spcAft>
                <a:spcPts val="0"/>
              </a:spcAft>
            </a:pPr>
            <a:r>
              <a:rPr dirty="0" sz="1500">
                <a:solidFill>
                  <a:srgbClr val="323e48"/>
                </a:solidFill>
                <a:latin typeface="VHNHUV+ArialMT"/>
                <a:cs typeface="VHNHUV+ArialMT"/>
              </a:rPr>
              <a:t>•</a:t>
            </a:r>
            <a:r>
              <a:rPr dirty="0" sz="1500" spc="1350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600" spc="10">
                <a:solidFill>
                  <a:srgbClr val="323e48"/>
                </a:solidFill>
                <a:latin typeface="VHNHUV+ArialMT"/>
                <a:cs typeface="VHNHUV+ArialMT"/>
              </a:rPr>
              <a:t>Maintain</a:t>
            </a:r>
            <a:r>
              <a:rPr dirty="0" sz="1600" spc="52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600" spc="10">
                <a:solidFill>
                  <a:srgbClr val="323e48"/>
                </a:solidFill>
                <a:latin typeface="VHNHUV+ArialMT"/>
                <a:cs typeface="VHNHUV+ArialMT"/>
              </a:rPr>
              <a:t>availability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70889" y="4088490"/>
            <a:ext cx="3544875" cy="50895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spc="10" b="1">
                <a:solidFill>
                  <a:srgbClr val="323e48"/>
                </a:solidFill>
                <a:latin typeface="FTGFCJ+Arial-BoldMT"/>
                <a:cs typeface="FTGFCJ+Arial-BoldMT"/>
              </a:rPr>
              <a:t>Accelerated</a:t>
            </a:r>
            <a:r>
              <a:rPr dirty="0" sz="1600" spc="51" b="1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323e48"/>
                </a:solidFill>
                <a:latin typeface="FTGFCJ+Arial-BoldMT"/>
                <a:cs typeface="FTGFCJ+Arial-BoldMT"/>
              </a:rPr>
              <a:t>Lifetime</a:t>
            </a:r>
            <a:r>
              <a:rPr dirty="0" sz="1600" spc="54" b="1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323e48"/>
                </a:solidFill>
                <a:latin typeface="FTGFCJ+Arial-BoldMT"/>
                <a:cs typeface="FTGFCJ+Arial-BoldMT"/>
              </a:rPr>
              <a:t>Testing</a:t>
            </a:r>
            <a:r>
              <a:rPr dirty="0" sz="1600" spc="52" b="1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323e48"/>
                </a:solidFill>
                <a:latin typeface="FTGFCJ+Arial-BoldMT"/>
                <a:cs typeface="FTGFCJ+Arial-BoldMT"/>
              </a:rPr>
              <a:t>(ALT)</a:t>
            </a:r>
          </a:p>
          <a:p>
            <a:pPr marL="0" marR="0">
              <a:lnSpc>
                <a:spcPts val="1787"/>
              </a:lnSpc>
              <a:spcBef>
                <a:spcPts val="132"/>
              </a:spcBef>
              <a:spcAft>
                <a:spcPts val="0"/>
              </a:spcAft>
            </a:pPr>
            <a:r>
              <a:rPr dirty="0" sz="1600" b="1">
                <a:solidFill>
                  <a:srgbClr val="323e48"/>
                </a:solidFill>
                <a:latin typeface="FTGFCJ+Arial-BoldMT"/>
                <a:cs typeface="FTGFCJ+Arial-BoldMT"/>
              </a:rPr>
              <a:t>Conducted</a:t>
            </a:r>
            <a:r>
              <a:rPr dirty="0" sz="1600" spc="52" b="1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323e48"/>
                </a:solidFill>
                <a:latin typeface="FTGFCJ+Arial-BoldMT"/>
                <a:cs typeface="FTGFCJ+Arial-BoldMT"/>
              </a:rPr>
              <a:t>by</a:t>
            </a:r>
            <a:r>
              <a:rPr dirty="0" sz="1600" spc="54" b="1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600" spc="10" b="1">
                <a:solidFill>
                  <a:srgbClr val="323e48"/>
                </a:solidFill>
                <a:latin typeface="FTGFCJ+Arial-BoldMT"/>
                <a:cs typeface="FTGFCJ+Arial-BoldMT"/>
              </a:rPr>
              <a:t>3rd</a:t>
            </a:r>
            <a:r>
              <a:rPr dirty="0" sz="1600" spc="51" b="1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600" spc="10" b="1">
                <a:solidFill>
                  <a:srgbClr val="323e48"/>
                </a:solidFill>
                <a:latin typeface="FTGFCJ+Arial-BoldMT"/>
                <a:cs typeface="FTGFCJ+Arial-BoldMT"/>
              </a:rPr>
              <a:t>party</a:t>
            </a:r>
            <a:r>
              <a:rPr dirty="0" sz="1600" spc="52" b="1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323e48"/>
                </a:solidFill>
                <a:latin typeface="FTGFCJ+Arial-BoldMT"/>
                <a:cs typeface="FTGFCJ+Arial-BoldMT"/>
              </a:rPr>
              <a:t>labs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70889" y="4703170"/>
            <a:ext cx="3800633" cy="75279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323e48"/>
                </a:solidFill>
                <a:latin typeface="VHNHUV+ArialMT"/>
                <a:cs typeface="VHNHUV+ArialMT"/>
              </a:rPr>
              <a:t>•</a:t>
            </a:r>
            <a:r>
              <a:rPr dirty="0" sz="1500" spc="1350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600" spc="10">
                <a:solidFill>
                  <a:srgbClr val="323e48"/>
                </a:solidFill>
                <a:latin typeface="VHNHUV+ArialMT"/>
                <a:cs typeface="VHNHUV+ArialMT"/>
              </a:rPr>
              <a:t>Rigorous/continuous</a:t>
            </a:r>
            <a:r>
              <a:rPr dirty="0" sz="1600" spc="54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600" spc="10">
                <a:solidFill>
                  <a:srgbClr val="323e48"/>
                </a:solidFill>
                <a:latin typeface="VHNHUV+ArialMT"/>
                <a:cs typeface="VHNHUV+ArialMT"/>
              </a:rPr>
              <a:t>performance</a:t>
            </a:r>
          </a:p>
          <a:p>
            <a:pPr marL="285750" marR="0">
              <a:lnSpc>
                <a:spcPts val="1787"/>
              </a:lnSpc>
              <a:spcBef>
                <a:spcPts val="132"/>
              </a:spcBef>
              <a:spcAft>
                <a:spcPts val="0"/>
              </a:spcAft>
            </a:pPr>
            <a:r>
              <a:rPr dirty="0" sz="1600" spc="10">
                <a:solidFill>
                  <a:srgbClr val="323e48"/>
                </a:solidFill>
                <a:latin typeface="VHNHUV+ArialMT"/>
                <a:cs typeface="VHNHUV+ArialMT"/>
              </a:rPr>
              <a:t>and</a:t>
            </a:r>
            <a:r>
              <a:rPr dirty="0" sz="1600" spc="52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600" spc="10">
                <a:solidFill>
                  <a:srgbClr val="323e48"/>
                </a:solidFill>
                <a:latin typeface="VHNHUV+ArialMT"/>
                <a:cs typeface="VHNHUV+ArialMT"/>
              </a:rPr>
              <a:t>environmental</a:t>
            </a:r>
            <a:r>
              <a:rPr dirty="0" sz="1600" spc="52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323e48"/>
                </a:solidFill>
                <a:latin typeface="VHNHUV+ArialMT"/>
                <a:cs typeface="VHNHUV+ArialMT"/>
              </a:rPr>
              <a:t>testing</a:t>
            </a:r>
            <a:r>
              <a:rPr dirty="0" sz="1600" spc="54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600" spc="10">
                <a:solidFill>
                  <a:srgbClr val="323e48"/>
                </a:solidFill>
                <a:latin typeface="VHNHUV+ArialMT"/>
                <a:cs typeface="VHNHUV+ArialMT"/>
              </a:rPr>
              <a:t>conducted</a:t>
            </a:r>
          </a:p>
          <a:p>
            <a:pPr marL="285750" marR="0">
              <a:lnSpc>
                <a:spcPts val="1787"/>
              </a:lnSpc>
              <a:spcBef>
                <a:spcPts val="132"/>
              </a:spcBef>
              <a:spcAft>
                <a:spcPts val="0"/>
              </a:spcAft>
            </a:pPr>
            <a:r>
              <a:rPr dirty="0" sz="1600" spc="10">
                <a:solidFill>
                  <a:srgbClr val="323e48"/>
                </a:solidFill>
                <a:latin typeface="VHNHUV+ArialMT"/>
                <a:cs typeface="VHNHUV+ArialMT"/>
              </a:rPr>
              <a:t>at</a:t>
            </a:r>
            <a:r>
              <a:rPr dirty="0" sz="1600" spc="51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323e48"/>
                </a:solidFill>
                <a:latin typeface="VHNHUV+ArialMT"/>
                <a:cs typeface="VHNHUV+ArialMT"/>
              </a:rPr>
              <a:t>Infinitum</a:t>
            </a:r>
            <a:r>
              <a:rPr dirty="0" sz="1600" spc="54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323e48"/>
                </a:solidFill>
                <a:latin typeface="VHNHUV+ArialMT"/>
                <a:cs typeface="VHNHUV+ArialMT"/>
              </a:rPr>
              <a:t>R&amp;D</a:t>
            </a:r>
            <a:r>
              <a:rPr dirty="0" sz="1600" spc="54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600" spc="10">
                <a:solidFill>
                  <a:srgbClr val="323e48"/>
                </a:solidFill>
                <a:latin typeface="VHNHUV+ArialMT"/>
                <a:cs typeface="VHNHUV+ArialMT"/>
              </a:rPr>
              <a:t>lab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76262" y="6584782"/>
            <a:ext cx="1932811" cy="15160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893"/>
              </a:lnSpc>
              <a:spcBef>
                <a:spcPts val="0"/>
              </a:spcBef>
              <a:spcAft>
                <a:spcPts val="0"/>
              </a:spcAft>
            </a:pPr>
            <a:r>
              <a:rPr dirty="0" sz="800">
                <a:solidFill>
                  <a:srgbClr val="323e48"/>
                </a:solidFill>
                <a:latin typeface="VHNHUV+ArialMT"/>
                <a:cs typeface="VHNHUV+ArialMT"/>
              </a:rPr>
              <a:t>20</a:t>
            </a:r>
            <a:r>
              <a:rPr dirty="0" sz="800" spc="771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700" spc="30">
                <a:solidFill>
                  <a:srgbClr val="323e48"/>
                </a:solidFill>
                <a:latin typeface="VHNHUV+ArialMT"/>
                <a:cs typeface="VHNHUV+ArialMT"/>
              </a:rPr>
              <a:t>©2025</a:t>
            </a:r>
            <a:r>
              <a:rPr dirty="0" sz="700" spc="49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700" spc="30">
                <a:solidFill>
                  <a:srgbClr val="323e48"/>
                </a:solidFill>
                <a:latin typeface="VHNHUV+ArialMT"/>
                <a:cs typeface="VHNHUV+ArialMT"/>
              </a:rPr>
              <a:t>Infinitum</a:t>
            </a:r>
            <a:r>
              <a:rPr dirty="0" sz="700" spc="49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323e48"/>
                </a:solidFill>
                <a:latin typeface="VHNHUV+ArialMT"/>
                <a:cs typeface="VHNHUV+ArialMT"/>
              </a:rPr>
              <a:t>|</a:t>
            </a:r>
            <a:r>
              <a:rPr dirty="0" sz="700" spc="77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700" spc="30">
                <a:solidFill>
                  <a:srgbClr val="323e48"/>
                </a:solidFill>
                <a:latin typeface="VHNHUV+ArialMT"/>
                <a:cs typeface="VHNHUV+ArialMT"/>
              </a:rPr>
              <a:t>All</a:t>
            </a:r>
            <a:r>
              <a:rPr dirty="0" sz="700" spc="49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700" spc="30">
                <a:solidFill>
                  <a:srgbClr val="323e48"/>
                </a:solidFill>
                <a:latin typeface="VHNHUV+ArialMT"/>
                <a:cs typeface="VHNHUV+ArialMT"/>
              </a:rPr>
              <a:t>rights</a:t>
            </a:r>
            <a:r>
              <a:rPr dirty="0" sz="700" spc="49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700" spc="30">
                <a:solidFill>
                  <a:srgbClr val="323e48"/>
                </a:solidFill>
                <a:latin typeface="VHNHUV+ArialMT"/>
                <a:cs typeface="VHNHUV+ArialMT"/>
              </a:rPr>
              <a:t>reserved</a:t>
            </a:r>
          </a:p>
        </p:txBody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48640" y="294773"/>
            <a:ext cx="3700781" cy="37861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323e48"/>
                </a:solidFill>
                <a:latin typeface="FTGFCJ+Arial-BoldMT"/>
                <a:cs typeface="FTGFCJ+Arial-BoldMT"/>
              </a:rPr>
              <a:t>Sustainability</a:t>
            </a:r>
            <a:r>
              <a:rPr dirty="0" sz="2400" spc="75" b="1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323e48"/>
                </a:solidFill>
                <a:latin typeface="FTGFCJ+Arial-BoldMT"/>
                <a:cs typeface="FTGFCJ+Arial-BoldMT"/>
              </a:rPr>
              <a:t>by</a:t>
            </a:r>
            <a:r>
              <a:rPr dirty="0" sz="2400" spc="75" b="1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323e48"/>
                </a:solidFill>
                <a:latin typeface="FTGFCJ+Arial-BoldMT"/>
                <a:cs typeface="FTGFCJ+Arial-BoldMT"/>
              </a:rPr>
              <a:t>Design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70889" y="2064545"/>
            <a:ext cx="3075720" cy="111644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323e48"/>
                </a:solidFill>
                <a:latin typeface="FTGFCJ+Arial-BoldMT"/>
                <a:cs typeface="FTGFCJ+Arial-BoldMT"/>
              </a:rPr>
              <a:t>We</a:t>
            </a:r>
            <a:r>
              <a:rPr dirty="0" sz="1800" spc="60" b="1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323e48"/>
                </a:solidFill>
                <a:latin typeface="FTGFCJ+Arial-BoldMT"/>
                <a:cs typeface="FTGFCJ+Arial-BoldMT"/>
              </a:rPr>
              <a:t>reuse</a:t>
            </a:r>
            <a:r>
              <a:rPr dirty="0" sz="1800" spc="58" b="1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323e48"/>
                </a:solidFill>
                <a:latin typeface="FTGFCJ+Arial-BoldMT"/>
                <a:cs typeface="FTGFCJ+Arial-BoldMT"/>
              </a:rPr>
              <a:t>what</a:t>
            </a:r>
            <a:r>
              <a:rPr dirty="0" sz="1800" spc="60" b="1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323e48"/>
                </a:solidFill>
                <a:latin typeface="FTGFCJ+Arial-BoldMT"/>
                <a:cs typeface="FTGFCJ+Arial-BoldMT"/>
              </a:rPr>
              <a:t>we</a:t>
            </a:r>
            <a:r>
              <a:rPr dirty="0" sz="1800" spc="60" b="1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323e48"/>
                </a:solidFill>
                <a:latin typeface="FTGFCJ+Arial-BoldMT"/>
                <a:cs typeface="FTGFCJ+Arial-BoldMT"/>
              </a:rPr>
              <a:t>can,</a:t>
            </a:r>
          </a:p>
          <a:p>
            <a:pPr marL="0" marR="0">
              <a:lnSpc>
                <a:spcPts val="2010"/>
              </a:lnSpc>
              <a:spcBef>
                <a:spcPts val="199"/>
              </a:spcBef>
              <a:spcAft>
                <a:spcPts val="0"/>
              </a:spcAft>
            </a:pPr>
            <a:r>
              <a:rPr dirty="0" sz="1800" spc="10" b="1">
                <a:solidFill>
                  <a:srgbClr val="323e48"/>
                </a:solidFill>
                <a:latin typeface="FTGFCJ+Arial-BoldMT"/>
                <a:cs typeface="FTGFCJ+Arial-BoldMT"/>
              </a:rPr>
              <a:t>recycle</a:t>
            </a:r>
            <a:r>
              <a:rPr dirty="0" sz="1800" spc="58" b="1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323e48"/>
                </a:solidFill>
                <a:latin typeface="FTGFCJ+Arial-BoldMT"/>
                <a:cs typeface="FTGFCJ+Arial-BoldMT"/>
              </a:rPr>
              <a:t>what</a:t>
            </a:r>
            <a:r>
              <a:rPr dirty="0" sz="1800" spc="60" b="1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323e48"/>
                </a:solidFill>
                <a:latin typeface="FTGFCJ+Arial-BoldMT"/>
                <a:cs typeface="FTGFCJ+Arial-BoldMT"/>
              </a:rPr>
              <a:t>we</a:t>
            </a:r>
            <a:r>
              <a:rPr dirty="0" sz="1800" spc="60" b="1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323e48"/>
                </a:solidFill>
                <a:latin typeface="FTGFCJ+Arial-BoldMT"/>
                <a:cs typeface="FTGFCJ+Arial-BoldMT"/>
              </a:rPr>
              <a:t>can’t,</a:t>
            </a:r>
          </a:p>
          <a:p>
            <a:pPr marL="0" marR="0">
              <a:lnSpc>
                <a:spcPts val="2010"/>
              </a:lnSpc>
              <a:spcBef>
                <a:spcPts val="149"/>
              </a:spcBef>
              <a:spcAft>
                <a:spcPts val="0"/>
              </a:spcAft>
            </a:pPr>
            <a:r>
              <a:rPr dirty="0" sz="1800" b="1">
                <a:solidFill>
                  <a:srgbClr val="323e48"/>
                </a:solidFill>
                <a:latin typeface="FTGFCJ+Arial-BoldMT"/>
                <a:cs typeface="FTGFCJ+Arial-BoldMT"/>
              </a:rPr>
              <a:t>and</a:t>
            </a:r>
            <a:r>
              <a:rPr dirty="0" sz="1800" spc="57" b="1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323e48"/>
                </a:solidFill>
                <a:latin typeface="FTGFCJ+Arial-BoldMT"/>
                <a:cs typeface="FTGFCJ+Arial-BoldMT"/>
              </a:rPr>
              <a:t>remanufacture</a:t>
            </a:r>
            <a:r>
              <a:rPr dirty="0" sz="1800" spc="58" b="1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323e48"/>
                </a:solidFill>
                <a:latin typeface="FTGFCJ+Arial-BoldMT"/>
                <a:cs typeface="FTGFCJ+Arial-BoldMT"/>
              </a:rPr>
              <a:t>motors</a:t>
            </a:r>
          </a:p>
          <a:p>
            <a:pPr marL="0" marR="0">
              <a:lnSpc>
                <a:spcPts val="2010"/>
              </a:lnSpc>
              <a:spcBef>
                <a:spcPts val="199"/>
              </a:spcBef>
              <a:spcAft>
                <a:spcPts val="0"/>
              </a:spcAft>
            </a:pPr>
            <a:r>
              <a:rPr dirty="0" sz="1800" spc="10" b="1">
                <a:solidFill>
                  <a:srgbClr val="323e48"/>
                </a:solidFill>
                <a:latin typeface="FTGFCJ+Arial-BoldMT"/>
                <a:cs typeface="FTGFCJ+Arial-BoldMT"/>
              </a:rPr>
              <a:t>to</a:t>
            </a:r>
            <a:r>
              <a:rPr dirty="0" sz="1800" spc="61" b="1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323e48"/>
                </a:solidFill>
                <a:latin typeface="FTGFCJ+Arial-BoldMT"/>
                <a:cs typeface="FTGFCJ+Arial-BoldMT"/>
              </a:rPr>
              <a:t>give</a:t>
            </a:r>
            <a:r>
              <a:rPr dirty="0" sz="1800" spc="58" b="1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323e48"/>
                </a:solidFill>
                <a:latin typeface="FTGFCJ+Arial-BoldMT"/>
                <a:cs typeface="FTGFCJ+Arial-BoldMT"/>
              </a:rPr>
              <a:t>them</a:t>
            </a:r>
            <a:r>
              <a:rPr dirty="0" sz="1800" spc="58" b="1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323e48"/>
                </a:solidFill>
                <a:latin typeface="FTGFCJ+Arial-BoldMT"/>
                <a:cs typeface="FTGFCJ+Arial-BoldMT"/>
              </a:rPr>
              <a:t>a</a:t>
            </a:r>
            <a:r>
              <a:rPr dirty="0" sz="1800" spc="68" b="1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323e48"/>
                </a:solidFill>
                <a:latin typeface="FTGFCJ+Arial-BoldMT"/>
                <a:cs typeface="FTGFCJ+Arial-BoldMT"/>
              </a:rPr>
              <a:t>second</a:t>
            </a:r>
            <a:r>
              <a:rPr dirty="0" sz="1800" spc="57" b="1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323e48"/>
                </a:solidFill>
                <a:latin typeface="FTGFCJ+Arial-BoldMT"/>
                <a:cs typeface="FTGFCJ+Arial-BoldMT"/>
              </a:rPr>
              <a:t>life.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70889" y="3376020"/>
            <a:ext cx="3871671" cy="2651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323e48"/>
                </a:solidFill>
                <a:latin typeface="VHNHUV+ArialMT"/>
                <a:cs typeface="VHNHUV+ArialMT"/>
              </a:rPr>
              <a:t>•</a:t>
            </a:r>
            <a:r>
              <a:rPr dirty="0" sz="1500" spc="1350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600" spc="10">
                <a:solidFill>
                  <a:srgbClr val="323e48"/>
                </a:solidFill>
                <a:latin typeface="VHNHUV+ArialMT"/>
                <a:cs typeface="VHNHUV+ArialMT"/>
              </a:rPr>
              <a:t>Modular</a:t>
            </a:r>
            <a:r>
              <a:rPr dirty="0" sz="1600" spc="52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600" spc="10">
                <a:solidFill>
                  <a:srgbClr val="323e48"/>
                </a:solidFill>
                <a:latin typeface="VHNHUV+ArialMT"/>
                <a:cs typeface="VHNHUV+ArialMT"/>
              </a:rPr>
              <a:t>design</a:t>
            </a:r>
            <a:r>
              <a:rPr dirty="0" sz="1600" spc="52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323e48"/>
                </a:solidFill>
                <a:latin typeface="VHNHUV+ArialMT"/>
                <a:cs typeface="VHNHUV+ArialMT"/>
              </a:rPr>
              <a:t>for</a:t>
            </a:r>
            <a:r>
              <a:rPr dirty="0" sz="1600" spc="54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600" spc="10">
                <a:solidFill>
                  <a:srgbClr val="323e48"/>
                </a:solidFill>
                <a:latin typeface="VHNHUV+ArialMT"/>
                <a:cs typeface="VHNHUV+ArialMT"/>
              </a:rPr>
              <a:t>easy</a:t>
            </a:r>
            <a:r>
              <a:rPr dirty="0" sz="1600" spc="52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600" spc="10">
                <a:solidFill>
                  <a:srgbClr val="323e48"/>
                </a:solidFill>
                <a:latin typeface="VHNHUV+ArialMT"/>
                <a:cs typeface="VHNHUV+ArialMT"/>
              </a:rPr>
              <a:t>serviceability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70889" y="3835760"/>
            <a:ext cx="3330549" cy="50895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323e48"/>
                </a:solidFill>
                <a:latin typeface="VHNHUV+ArialMT"/>
                <a:cs typeface="VHNHUV+ArialMT"/>
              </a:rPr>
              <a:t>•</a:t>
            </a:r>
            <a:r>
              <a:rPr dirty="0" sz="1500" spc="1350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323e48"/>
                </a:solidFill>
                <a:latin typeface="VHNHUV+ArialMT"/>
                <a:cs typeface="VHNHUV+ArialMT"/>
              </a:rPr>
              <a:t>The</a:t>
            </a:r>
            <a:r>
              <a:rPr dirty="0" sz="1600" spc="54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600" spc="10">
                <a:solidFill>
                  <a:srgbClr val="323e48"/>
                </a:solidFill>
                <a:latin typeface="VHNHUV+ArialMT"/>
                <a:cs typeface="VHNHUV+ArialMT"/>
              </a:rPr>
              <a:t>majority</a:t>
            </a:r>
            <a:r>
              <a:rPr dirty="0" sz="1600" spc="54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600" spc="10">
                <a:solidFill>
                  <a:srgbClr val="323e48"/>
                </a:solidFill>
                <a:latin typeface="VHNHUV+ArialMT"/>
                <a:cs typeface="VHNHUV+ArialMT"/>
              </a:rPr>
              <a:t>of</a:t>
            </a:r>
            <a:r>
              <a:rPr dirty="0" sz="1600" spc="51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600" spc="10">
                <a:solidFill>
                  <a:srgbClr val="323e48"/>
                </a:solidFill>
                <a:latin typeface="VHNHUV+ArialMT"/>
                <a:cs typeface="VHNHUV+ArialMT"/>
              </a:rPr>
              <a:t>our</a:t>
            </a:r>
            <a:r>
              <a:rPr dirty="0" sz="1600" spc="52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600" spc="10">
                <a:solidFill>
                  <a:srgbClr val="323e48"/>
                </a:solidFill>
                <a:latin typeface="VHNHUV+ArialMT"/>
                <a:cs typeface="VHNHUV+ArialMT"/>
              </a:rPr>
              <a:t>components</a:t>
            </a:r>
          </a:p>
          <a:p>
            <a:pPr marL="285750" marR="0">
              <a:lnSpc>
                <a:spcPts val="1787"/>
              </a:lnSpc>
              <a:spcBef>
                <a:spcPts val="132"/>
              </a:spcBef>
              <a:spcAft>
                <a:spcPts val="0"/>
              </a:spcAft>
            </a:pPr>
            <a:r>
              <a:rPr dirty="0" sz="1600" spc="10">
                <a:solidFill>
                  <a:srgbClr val="323e48"/>
                </a:solidFill>
                <a:latin typeface="VHNHUV+ArialMT"/>
                <a:cs typeface="VHNHUV+ArialMT"/>
              </a:rPr>
              <a:t>can</a:t>
            </a:r>
            <a:r>
              <a:rPr dirty="0" sz="1600" spc="52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600" spc="10">
                <a:solidFill>
                  <a:srgbClr val="323e48"/>
                </a:solidFill>
                <a:latin typeface="VHNHUV+ArialMT"/>
                <a:cs typeface="VHNHUV+ArialMT"/>
              </a:rPr>
              <a:t>be</a:t>
            </a:r>
            <a:r>
              <a:rPr dirty="0" sz="1600" spc="52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600" spc="10">
                <a:solidFill>
                  <a:srgbClr val="323e48"/>
                </a:solidFill>
                <a:latin typeface="VHNHUV+ArialMT"/>
                <a:cs typeface="VHNHUV+ArialMT"/>
              </a:rPr>
              <a:t>reused</a:t>
            </a:r>
            <a:r>
              <a:rPr dirty="0" sz="1600" spc="52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600" spc="10">
                <a:solidFill>
                  <a:srgbClr val="323e48"/>
                </a:solidFill>
                <a:latin typeface="VHNHUV+ArialMT"/>
                <a:cs typeface="VHNHUV+ArialMT"/>
              </a:rPr>
              <a:t>or</a:t>
            </a:r>
            <a:r>
              <a:rPr dirty="0" sz="1600" spc="52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600" spc="10">
                <a:solidFill>
                  <a:srgbClr val="323e48"/>
                </a:solidFill>
                <a:latin typeface="VHNHUV+ArialMT"/>
                <a:cs typeface="VHNHUV+ArialMT"/>
              </a:rPr>
              <a:t>recycled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70889" y="4539340"/>
            <a:ext cx="3351580" cy="75279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323e48"/>
                </a:solidFill>
                <a:latin typeface="VHNHUV+ArialMT"/>
                <a:cs typeface="VHNHUV+ArialMT"/>
              </a:rPr>
              <a:t>•</a:t>
            </a:r>
            <a:r>
              <a:rPr dirty="0" sz="1500" spc="1350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600" spc="10">
                <a:solidFill>
                  <a:srgbClr val="323e48"/>
                </a:solidFill>
                <a:latin typeface="VHNHUV+ArialMT"/>
                <a:cs typeface="VHNHUV+ArialMT"/>
              </a:rPr>
              <a:t>Motors</a:t>
            </a:r>
            <a:r>
              <a:rPr dirty="0" sz="1600" spc="54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600" spc="10">
                <a:solidFill>
                  <a:srgbClr val="323e48"/>
                </a:solidFill>
                <a:latin typeface="VHNHUV+ArialMT"/>
                <a:cs typeface="VHNHUV+ArialMT"/>
              </a:rPr>
              <a:t>us</a:t>
            </a:r>
            <a:r>
              <a:rPr dirty="0" sz="1600" spc="76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600" spc="10">
                <a:solidFill>
                  <a:srgbClr val="323e48"/>
                </a:solidFill>
                <a:latin typeface="VHNHUV+ArialMT"/>
                <a:cs typeface="VHNHUV+ArialMT"/>
              </a:rPr>
              <a:t>66%</a:t>
            </a:r>
            <a:r>
              <a:rPr dirty="0" sz="1600" spc="52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600" spc="10">
                <a:solidFill>
                  <a:srgbClr val="323e48"/>
                </a:solidFill>
                <a:latin typeface="VHNHUV+ArialMT"/>
                <a:cs typeface="VHNHUV+ArialMT"/>
              </a:rPr>
              <a:t>less</a:t>
            </a:r>
            <a:r>
              <a:rPr dirty="0" sz="1600" spc="52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600" spc="10">
                <a:solidFill>
                  <a:srgbClr val="323e48"/>
                </a:solidFill>
                <a:latin typeface="VHNHUV+ArialMT"/>
                <a:cs typeface="VHNHUV+ArialMT"/>
              </a:rPr>
              <a:t>copper,</a:t>
            </a:r>
          </a:p>
          <a:p>
            <a:pPr marL="285750" marR="0">
              <a:lnSpc>
                <a:spcPts val="1787"/>
              </a:lnSpc>
              <a:spcBef>
                <a:spcPts val="132"/>
              </a:spcBef>
              <a:spcAft>
                <a:spcPts val="0"/>
              </a:spcAft>
            </a:pPr>
            <a:r>
              <a:rPr dirty="0" sz="1600" spc="10">
                <a:solidFill>
                  <a:srgbClr val="323e48"/>
                </a:solidFill>
                <a:latin typeface="VHNHUV+ArialMT"/>
                <a:cs typeface="VHNHUV+ArialMT"/>
              </a:rPr>
              <a:t>produces</a:t>
            </a:r>
            <a:r>
              <a:rPr dirty="0" sz="1600" spc="52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600" spc="10">
                <a:solidFill>
                  <a:srgbClr val="323e48"/>
                </a:solidFill>
                <a:latin typeface="VHNHUV+ArialMT"/>
                <a:cs typeface="VHNHUV+ArialMT"/>
              </a:rPr>
              <a:t>30%</a:t>
            </a:r>
            <a:r>
              <a:rPr dirty="0" sz="1600" spc="52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323e48"/>
                </a:solidFill>
                <a:latin typeface="VHNHUV+ArialMT"/>
                <a:cs typeface="VHNHUV+ArialMT"/>
              </a:rPr>
              <a:t>fewer</a:t>
            </a:r>
            <a:r>
              <a:rPr dirty="0" sz="1600" spc="54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600" spc="10">
                <a:solidFill>
                  <a:srgbClr val="323e48"/>
                </a:solidFill>
                <a:latin typeface="VHNHUV+ArialMT"/>
                <a:cs typeface="VHNHUV+ArialMT"/>
              </a:rPr>
              <a:t>emissions,</a:t>
            </a:r>
          </a:p>
          <a:p>
            <a:pPr marL="285750" marR="0">
              <a:lnSpc>
                <a:spcPts val="1787"/>
              </a:lnSpc>
              <a:spcBef>
                <a:spcPts val="132"/>
              </a:spcBef>
              <a:spcAft>
                <a:spcPts val="0"/>
              </a:spcAft>
            </a:pPr>
            <a:r>
              <a:rPr dirty="0" sz="1600" spc="10">
                <a:solidFill>
                  <a:srgbClr val="323e48"/>
                </a:solidFill>
                <a:latin typeface="VHNHUV+ArialMT"/>
                <a:cs typeface="VHNHUV+ArialMT"/>
              </a:rPr>
              <a:t>and</a:t>
            </a:r>
            <a:r>
              <a:rPr dirty="0" sz="1600" spc="52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600" spc="10">
                <a:solidFill>
                  <a:srgbClr val="323e48"/>
                </a:solidFill>
                <a:latin typeface="VHNHUV+ArialMT"/>
                <a:cs typeface="VHNHUV+ArialMT"/>
              </a:rPr>
              <a:t>consumes</a:t>
            </a:r>
            <a:r>
              <a:rPr dirty="0" sz="1600" spc="52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600" spc="10">
                <a:solidFill>
                  <a:srgbClr val="323e48"/>
                </a:solidFill>
                <a:latin typeface="VHNHUV+ArialMT"/>
                <a:cs typeface="VHNHUV+ArialMT"/>
              </a:rPr>
              <a:t>10%</a:t>
            </a:r>
            <a:r>
              <a:rPr dirty="0" sz="1600" spc="52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600" spc="10">
                <a:solidFill>
                  <a:srgbClr val="323e48"/>
                </a:solidFill>
                <a:latin typeface="VHNHUV+ArialMT"/>
                <a:cs typeface="VHNHUV+ArialMT"/>
              </a:rPr>
              <a:t>less</a:t>
            </a:r>
            <a:r>
              <a:rPr dirty="0" sz="1600" spc="52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600" spc="10">
                <a:solidFill>
                  <a:srgbClr val="323e48"/>
                </a:solidFill>
                <a:latin typeface="VHNHUV+ArialMT"/>
                <a:cs typeface="VHNHUV+ArialMT"/>
              </a:rPr>
              <a:t>energy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76262" y="6584782"/>
            <a:ext cx="1932811" cy="15160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893"/>
              </a:lnSpc>
              <a:spcBef>
                <a:spcPts val="0"/>
              </a:spcBef>
              <a:spcAft>
                <a:spcPts val="0"/>
              </a:spcAft>
            </a:pPr>
            <a:r>
              <a:rPr dirty="0" sz="800">
                <a:solidFill>
                  <a:srgbClr val="323e48"/>
                </a:solidFill>
                <a:latin typeface="VHNHUV+ArialMT"/>
                <a:cs typeface="VHNHUV+ArialMT"/>
              </a:rPr>
              <a:t>21</a:t>
            </a:r>
            <a:r>
              <a:rPr dirty="0" sz="800" spc="771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700" spc="30">
                <a:solidFill>
                  <a:srgbClr val="323e48"/>
                </a:solidFill>
                <a:latin typeface="VHNHUV+ArialMT"/>
                <a:cs typeface="VHNHUV+ArialMT"/>
              </a:rPr>
              <a:t>©2025</a:t>
            </a:r>
            <a:r>
              <a:rPr dirty="0" sz="700" spc="49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700" spc="30">
                <a:solidFill>
                  <a:srgbClr val="323e48"/>
                </a:solidFill>
                <a:latin typeface="VHNHUV+ArialMT"/>
                <a:cs typeface="VHNHUV+ArialMT"/>
              </a:rPr>
              <a:t>Infinitum</a:t>
            </a:r>
            <a:r>
              <a:rPr dirty="0" sz="700" spc="49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323e48"/>
                </a:solidFill>
                <a:latin typeface="VHNHUV+ArialMT"/>
                <a:cs typeface="VHNHUV+ArialMT"/>
              </a:rPr>
              <a:t>|</a:t>
            </a:r>
            <a:r>
              <a:rPr dirty="0" sz="700" spc="77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700" spc="30">
                <a:solidFill>
                  <a:srgbClr val="323e48"/>
                </a:solidFill>
                <a:latin typeface="VHNHUV+ArialMT"/>
                <a:cs typeface="VHNHUV+ArialMT"/>
              </a:rPr>
              <a:t>All</a:t>
            </a:r>
            <a:r>
              <a:rPr dirty="0" sz="700" spc="49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700" spc="30">
                <a:solidFill>
                  <a:srgbClr val="323e48"/>
                </a:solidFill>
                <a:latin typeface="VHNHUV+ArialMT"/>
                <a:cs typeface="VHNHUV+ArialMT"/>
              </a:rPr>
              <a:t>rights</a:t>
            </a:r>
            <a:r>
              <a:rPr dirty="0" sz="700" spc="49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700" spc="30">
                <a:solidFill>
                  <a:srgbClr val="323e48"/>
                </a:solidFill>
                <a:latin typeface="VHNHUV+ArialMT"/>
                <a:cs typeface="VHNHUV+ArialMT"/>
              </a:rPr>
              <a:t>reserved</a:t>
            </a:r>
          </a:p>
        </p:txBody>
      </p: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610957" y="294773"/>
            <a:ext cx="3562396" cy="37861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323e48"/>
                </a:solidFill>
                <a:latin typeface="FTGFCJ+Arial-BoldMT"/>
                <a:cs typeface="FTGFCJ+Arial-BoldMT"/>
              </a:rPr>
              <a:t>Motor</a:t>
            </a:r>
            <a:r>
              <a:rPr dirty="0" sz="2400" spc="75" b="1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323e48"/>
                </a:solidFill>
                <a:latin typeface="FTGFCJ+Arial-BoldMT"/>
                <a:cs typeface="FTGFCJ+Arial-BoldMT"/>
              </a:rPr>
              <a:t>Control</a:t>
            </a:r>
            <a:r>
              <a:rPr dirty="0" sz="2400" spc="74" b="1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323e48"/>
                </a:solidFill>
                <a:latin typeface="FTGFCJ+Arial-BoldMT"/>
                <a:cs typeface="FTGFCJ+Arial-BoldMT"/>
              </a:rPr>
              <a:t>Software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70889" y="1578569"/>
            <a:ext cx="4167081" cy="6266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3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323e48"/>
                </a:solidFill>
                <a:latin typeface="FTGFCJ+Arial-BoldMT"/>
                <a:cs typeface="FTGFCJ+Arial-BoldMT"/>
              </a:rPr>
              <a:t>Provides</a:t>
            </a:r>
            <a:r>
              <a:rPr dirty="0" sz="2000" spc="64" b="1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323e48"/>
                </a:solidFill>
                <a:latin typeface="FTGFCJ+Arial-BoldMT"/>
                <a:cs typeface="FTGFCJ+Arial-BoldMT"/>
              </a:rPr>
              <a:t>motor</a:t>
            </a:r>
            <a:r>
              <a:rPr dirty="0" sz="2000" spc="64" b="1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323e48"/>
                </a:solidFill>
                <a:latin typeface="FTGFCJ+Arial-BoldMT"/>
                <a:cs typeface="FTGFCJ+Arial-BoldMT"/>
              </a:rPr>
              <a:t>configuration,</a:t>
            </a:r>
          </a:p>
          <a:p>
            <a:pPr marL="0" marR="0">
              <a:lnSpc>
                <a:spcPts val="2234"/>
              </a:lnSpc>
              <a:spcBef>
                <a:spcPts val="165"/>
              </a:spcBef>
              <a:spcAft>
                <a:spcPts val="0"/>
              </a:spcAft>
            </a:pPr>
            <a:r>
              <a:rPr dirty="0" sz="2000" b="1">
                <a:solidFill>
                  <a:srgbClr val="323e48"/>
                </a:solidFill>
                <a:latin typeface="FTGFCJ+Arial-BoldMT"/>
                <a:cs typeface="FTGFCJ+Arial-BoldMT"/>
              </a:rPr>
              <a:t>monitoring,</a:t>
            </a:r>
            <a:r>
              <a:rPr dirty="0" sz="2000" spc="63" b="1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323e48"/>
                </a:solidFill>
                <a:latin typeface="FTGFCJ+Arial-BoldMT"/>
                <a:cs typeface="FTGFCJ+Arial-BoldMT"/>
              </a:rPr>
              <a:t>and</a:t>
            </a:r>
            <a:r>
              <a:rPr dirty="0" sz="2000" spc="62" b="1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323e48"/>
                </a:solidFill>
                <a:latin typeface="FTGFCJ+Arial-BoldMT"/>
                <a:cs typeface="FTGFCJ+Arial-BoldMT"/>
              </a:rPr>
              <a:t>firmware</a:t>
            </a:r>
            <a:r>
              <a:rPr dirty="0" sz="2000" spc="63" b="1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323e48"/>
                </a:solidFill>
                <a:latin typeface="FTGFCJ+Arial-BoldMT"/>
                <a:cs typeface="FTGFCJ+Arial-BoldMT"/>
              </a:rPr>
              <a:t>control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70889" y="2375260"/>
            <a:ext cx="3463903" cy="2651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323e48"/>
                </a:solidFill>
                <a:latin typeface="VHNHUV+ArialMT"/>
                <a:cs typeface="VHNHUV+ArialMT"/>
              </a:rPr>
              <a:t>•</a:t>
            </a:r>
            <a:r>
              <a:rPr dirty="0" sz="1500" spc="1350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323e48"/>
                </a:solidFill>
                <a:latin typeface="FTGFCJ+Arial-BoldMT"/>
                <a:cs typeface="FTGFCJ+Arial-BoldMT"/>
              </a:rPr>
              <a:t>Download</a:t>
            </a:r>
            <a:r>
              <a:rPr dirty="0" sz="1600" spc="52" b="1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323e48"/>
                </a:solidFill>
                <a:latin typeface="FTGFCJ+Arial-BoldMT"/>
                <a:cs typeface="FTGFCJ+Arial-BoldMT"/>
              </a:rPr>
              <a:t>the</a:t>
            </a:r>
            <a:r>
              <a:rPr dirty="0" sz="1600" spc="70" b="1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600" spc="10" b="1">
                <a:solidFill>
                  <a:srgbClr val="323e48"/>
                </a:solidFill>
                <a:latin typeface="FTGFCJ+Arial-BoldMT"/>
                <a:cs typeface="FTGFCJ+Arial-BoldMT"/>
              </a:rPr>
              <a:t>software</a:t>
            </a:r>
            <a:r>
              <a:rPr dirty="0" sz="1600" spc="52" b="1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323e48"/>
                </a:solidFill>
                <a:latin typeface="FTGFCJ+Arial-BoldMT"/>
                <a:cs typeface="FTGFCJ+Arial-BoldMT"/>
              </a:rPr>
              <a:t>manual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70889" y="2695300"/>
            <a:ext cx="4318905" cy="2651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323e48"/>
                </a:solidFill>
                <a:latin typeface="VHNHUV+ArialMT"/>
                <a:cs typeface="VHNHUV+ArialMT"/>
              </a:rPr>
              <a:t>•</a:t>
            </a:r>
            <a:r>
              <a:rPr dirty="0" sz="1500" spc="1350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323e48"/>
                </a:solidFill>
                <a:latin typeface="FTGFCJ+Arial-BoldMT"/>
                <a:cs typeface="FTGFCJ+Arial-BoldMT"/>
              </a:rPr>
              <a:t>Download</a:t>
            </a:r>
            <a:r>
              <a:rPr dirty="0" sz="1600" spc="52" b="1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323e48"/>
                </a:solidFill>
                <a:latin typeface="FTGFCJ+Arial-BoldMT"/>
                <a:cs typeface="FTGFCJ+Arial-BoldMT"/>
              </a:rPr>
              <a:t>the</a:t>
            </a:r>
            <a:r>
              <a:rPr dirty="0" sz="1600" spc="54" b="1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600" spc="10" b="1">
                <a:solidFill>
                  <a:srgbClr val="323e48"/>
                </a:solidFill>
                <a:latin typeface="FTGFCJ+Arial-BoldMT"/>
                <a:cs typeface="FTGFCJ+Arial-BoldMT"/>
              </a:rPr>
              <a:t>communication</a:t>
            </a:r>
            <a:r>
              <a:rPr dirty="0" sz="1600" spc="50" b="1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323e48"/>
                </a:solidFill>
                <a:latin typeface="FTGFCJ+Arial-BoldMT"/>
                <a:cs typeface="FTGFCJ+Arial-BoldMT"/>
              </a:rPr>
              <a:t>&amp;</a:t>
            </a:r>
            <a:r>
              <a:rPr dirty="0" sz="1600" spc="62" b="1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323e48"/>
                </a:solidFill>
                <a:latin typeface="FTGFCJ+Arial-BoldMT"/>
                <a:cs typeface="FTGFCJ+Arial-BoldMT"/>
              </a:rPr>
              <a:t>control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056639" y="2939140"/>
            <a:ext cx="996472" cy="2651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spc="10" b="1">
                <a:solidFill>
                  <a:srgbClr val="323e48"/>
                </a:solidFill>
                <a:latin typeface="FTGFCJ+Arial-BoldMT"/>
                <a:cs typeface="FTGFCJ+Arial-BoldMT"/>
              </a:rPr>
              <a:t>software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70889" y="3259180"/>
            <a:ext cx="3869733" cy="2651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323e48"/>
                </a:solidFill>
                <a:latin typeface="VHNHUV+ArialMT"/>
                <a:cs typeface="VHNHUV+ArialMT"/>
              </a:rPr>
              <a:t>•</a:t>
            </a:r>
            <a:r>
              <a:rPr dirty="0" sz="1500" spc="1350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323e48"/>
                </a:solidFill>
                <a:latin typeface="FTGFCJ+Arial-BoldMT"/>
                <a:cs typeface="FTGFCJ+Arial-BoldMT"/>
              </a:rPr>
              <a:t>Connect</a:t>
            </a:r>
            <a:r>
              <a:rPr dirty="0" sz="1600" spc="54" b="1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323e48"/>
                </a:solidFill>
                <a:latin typeface="FTGFCJ+Arial-BoldMT"/>
                <a:cs typeface="FTGFCJ+Arial-BoldMT"/>
              </a:rPr>
              <a:t>with</a:t>
            </a:r>
            <a:r>
              <a:rPr dirty="0" sz="1600" spc="52" b="1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600" spc="11" b="1">
                <a:solidFill>
                  <a:srgbClr val="323e48"/>
                </a:solidFill>
                <a:latin typeface="FTGFCJ+Arial-BoldMT"/>
                <a:cs typeface="FTGFCJ+Arial-BoldMT"/>
              </a:rPr>
              <a:t>ethernet</a:t>
            </a:r>
            <a:r>
              <a:rPr dirty="0" sz="1600" spc="56" b="1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323e48"/>
                </a:solidFill>
                <a:latin typeface="FTGFCJ+Arial-BoldMT"/>
                <a:cs typeface="FTGFCJ+Arial-BoldMT"/>
              </a:rPr>
              <a:t>or</a:t>
            </a:r>
            <a:r>
              <a:rPr dirty="0" sz="1600" spc="54" b="1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600" spc="10" b="1">
                <a:solidFill>
                  <a:srgbClr val="323e48"/>
                </a:solidFill>
                <a:latin typeface="FTGFCJ+Arial-BoldMT"/>
                <a:cs typeface="FTGFCJ+Arial-BoldMT"/>
              </a:rPr>
              <a:t>serial</a:t>
            </a:r>
            <a:r>
              <a:rPr dirty="0" sz="1600" spc="51" b="1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323e48"/>
                </a:solidFill>
                <a:latin typeface="FTGFCJ+Arial-BoldMT"/>
                <a:cs typeface="FTGFCJ+Arial-BoldMT"/>
              </a:rPr>
              <a:t>link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136014" y="3579220"/>
            <a:ext cx="3834298" cy="50895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323e48"/>
                </a:solidFill>
                <a:latin typeface="VHNHUV+ArialMT"/>
                <a:cs typeface="VHNHUV+ArialMT"/>
              </a:rPr>
              <a:t>•</a:t>
            </a:r>
            <a:r>
              <a:rPr dirty="0" sz="1500" spc="1350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600" spc="20">
                <a:solidFill>
                  <a:srgbClr val="323e48"/>
                </a:solidFill>
                <a:latin typeface="VHNHUV+ArialMT"/>
                <a:cs typeface="VHNHUV+ArialMT"/>
              </a:rPr>
              <a:t>Pre-configure</a:t>
            </a:r>
            <a:r>
              <a:rPr dirty="0" sz="1600" spc="62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600" spc="18">
                <a:solidFill>
                  <a:srgbClr val="323e48"/>
                </a:solidFill>
                <a:latin typeface="VHNHUV+ArialMT"/>
                <a:cs typeface="VHNHUV+ArialMT"/>
              </a:rPr>
              <a:t>the</a:t>
            </a:r>
            <a:r>
              <a:rPr dirty="0" sz="1600" spc="63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600" spc="18">
                <a:solidFill>
                  <a:srgbClr val="323e48"/>
                </a:solidFill>
                <a:latin typeface="VHNHUV+ArialMT"/>
                <a:cs typeface="VHNHUV+ArialMT"/>
              </a:rPr>
              <a:t>laptop/PC</a:t>
            </a:r>
            <a:r>
              <a:rPr dirty="0" sz="1600" spc="63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600" spc="20">
                <a:solidFill>
                  <a:srgbClr val="323e48"/>
                </a:solidFill>
                <a:latin typeface="VHNHUV+ArialMT"/>
                <a:cs typeface="VHNHUV+ArialMT"/>
              </a:rPr>
              <a:t>ethernet</a:t>
            </a:r>
          </a:p>
          <a:p>
            <a:pPr marL="285750" marR="0">
              <a:lnSpc>
                <a:spcPts val="1787"/>
              </a:lnSpc>
              <a:spcBef>
                <a:spcPts val="132"/>
              </a:spcBef>
              <a:spcAft>
                <a:spcPts val="0"/>
              </a:spcAft>
            </a:pPr>
            <a:r>
              <a:rPr dirty="0" sz="1600" spc="20">
                <a:solidFill>
                  <a:srgbClr val="323e48"/>
                </a:solidFill>
                <a:latin typeface="VHNHUV+ArialMT"/>
                <a:cs typeface="VHNHUV+ArialMT"/>
              </a:rPr>
              <a:t>card</a:t>
            </a:r>
            <a:r>
              <a:rPr dirty="0" sz="1600" spc="62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600" spc="18">
                <a:solidFill>
                  <a:srgbClr val="323e48"/>
                </a:solidFill>
                <a:latin typeface="VHNHUV+ArialMT"/>
                <a:cs typeface="VHNHUV+ArialMT"/>
              </a:rPr>
              <a:t>with</a:t>
            </a:r>
            <a:r>
              <a:rPr dirty="0" sz="1600" spc="63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323e48"/>
                </a:solidFill>
                <a:latin typeface="VHNHUV+ArialMT"/>
                <a:cs typeface="VHNHUV+ArialMT"/>
              </a:rPr>
              <a:t>a</a:t>
            </a:r>
            <a:r>
              <a:rPr dirty="0" sz="1600" spc="82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600" spc="18">
                <a:solidFill>
                  <a:srgbClr val="323e48"/>
                </a:solidFill>
                <a:latin typeface="VHNHUV+ArialMT"/>
                <a:cs typeface="VHNHUV+ArialMT"/>
              </a:rPr>
              <a:t>static</a:t>
            </a:r>
            <a:r>
              <a:rPr dirty="0" sz="1600" spc="63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600" spc="18">
                <a:solidFill>
                  <a:srgbClr val="323e48"/>
                </a:solidFill>
                <a:latin typeface="VHNHUV+ArialMT"/>
                <a:cs typeface="VHNHUV+ArialMT"/>
              </a:rPr>
              <a:t>IP</a:t>
            </a:r>
            <a:r>
              <a:rPr dirty="0" sz="1600" spc="62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600" spc="20">
                <a:solidFill>
                  <a:srgbClr val="323e48"/>
                </a:solidFill>
                <a:latin typeface="VHNHUV+ArialMT"/>
                <a:cs typeface="VHNHUV+ArialMT"/>
              </a:rPr>
              <a:t>address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136014" y="4143100"/>
            <a:ext cx="4024765" cy="75279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323e48"/>
                </a:solidFill>
                <a:latin typeface="VHNHUV+ArialMT"/>
                <a:cs typeface="VHNHUV+ArialMT"/>
              </a:rPr>
              <a:t>•</a:t>
            </a:r>
            <a:r>
              <a:rPr dirty="0" sz="1500" spc="1350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600" spc="20">
                <a:solidFill>
                  <a:srgbClr val="323e48"/>
                </a:solidFill>
                <a:latin typeface="VHNHUV+ArialMT"/>
                <a:cs typeface="VHNHUV+ArialMT"/>
              </a:rPr>
              <a:t>Connect</a:t>
            </a:r>
            <a:r>
              <a:rPr dirty="0" sz="1600" spc="62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600" spc="20">
                <a:solidFill>
                  <a:srgbClr val="323e48"/>
                </a:solidFill>
                <a:latin typeface="VHNHUV+ArialMT"/>
                <a:cs typeface="VHNHUV+ArialMT"/>
              </a:rPr>
              <a:t>an</a:t>
            </a:r>
            <a:r>
              <a:rPr dirty="0" sz="1600" spc="62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600" spc="20">
                <a:solidFill>
                  <a:srgbClr val="323e48"/>
                </a:solidFill>
                <a:latin typeface="VHNHUV+ArialMT"/>
                <a:cs typeface="VHNHUV+ArialMT"/>
              </a:rPr>
              <a:t>ethernet</a:t>
            </a:r>
            <a:r>
              <a:rPr dirty="0" sz="1600" spc="62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600" spc="20">
                <a:solidFill>
                  <a:srgbClr val="323e48"/>
                </a:solidFill>
                <a:latin typeface="VHNHUV+ArialMT"/>
                <a:cs typeface="VHNHUV+ArialMT"/>
              </a:rPr>
              <a:t>cable</a:t>
            </a:r>
            <a:r>
              <a:rPr dirty="0" sz="1600" spc="62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600" spc="18">
                <a:solidFill>
                  <a:srgbClr val="323e48"/>
                </a:solidFill>
                <a:latin typeface="VHNHUV+ArialMT"/>
                <a:cs typeface="VHNHUV+ArialMT"/>
              </a:rPr>
              <a:t>from</a:t>
            </a:r>
            <a:r>
              <a:rPr dirty="0" sz="1600" spc="63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600" spc="20">
                <a:solidFill>
                  <a:srgbClr val="323e48"/>
                </a:solidFill>
                <a:latin typeface="VHNHUV+ArialMT"/>
                <a:cs typeface="VHNHUV+ArialMT"/>
              </a:rPr>
              <a:t>laptop</a:t>
            </a:r>
          </a:p>
          <a:p>
            <a:pPr marL="285750" marR="0">
              <a:lnSpc>
                <a:spcPts val="1787"/>
              </a:lnSpc>
              <a:spcBef>
                <a:spcPts val="132"/>
              </a:spcBef>
              <a:spcAft>
                <a:spcPts val="0"/>
              </a:spcAft>
            </a:pPr>
            <a:r>
              <a:rPr dirty="0" sz="1600" spc="18">
                <a:solidFill>
                  <a:srgbClr val="323e48"/>
                </a:solidFill>
                <a:latin typeface="VHNHUV+ArialMT"/>
                <a:cs typeface="VHNHUV+ArialMT"/>
              </a:rPr>
              <a:t>to</a:t>
            </a:r>
            <a:r>
              <a:rPr dirty="0" sz="1600" spc="63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600" spc="18">
                <a:solidFill>
                  <a:srgbClr val="323e48"/>
                </a:solidFill>
                <a:latin typeface="VHNHUV+ArialMT"/>
                <a:cs typeface="VHNHUV+ArialMT"/>
              </a:rPr>
              <a:t>the</a:t>
            </a:r>
            <a:r>
              <a:rPr dirty="0" sz="1600" spc="63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600" spc="20">
                <a:solidFill>
                  <a:srgbClr val="323e48"/>
                </a:solidFill>
                <a:latin typeface="VHNHUV+ArialMT"/>
                <a:cs typeface="VHNHUV+ArialMT"/>
              </a:rPr>
              <a:t>motor</a:t>
            </a:r>
            <a:r>
              <a:rPr dirty="0" sz="1600" spc="63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600" spc="20">
                <a:solidFill>
                  <a:srgbClr val="323e48"/>
                </a:solidFill>
                <a:latin typeface="VHNHUV+ArialMT"/>
                <a:cs typeface="VHNHUV+ArialMT"/>
              </a:rPr>
              <a:t>control</a:t>
            </a:r>
            <a:r>
              <a:rPr dirty="0" sz="1600" spc="62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600" spc="20">
                <a:solidFill>
                  <a:srgbClr val="323e48"/>
                </a:solidFill>
                <a:latin typeface="VHNHUV+ArialMT"/>
                <a:cs typeface="VHNHUV+ArialMT"/>
              </a:rPr>
              <a:t>board</a:t>
            </a:r>
            <a:r>
              <a:rPr dirty="0" sz="1600" spc="62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600" spc="20">
                <a:solidFill>
                  <a:srgbClr val="323e48"/>
                </a:solidFill>
                <a:latin typeface="VHNHUV+ArialMT"/>
                <a:cs typeface="VHNHUV+ArialMT"/>
              </a:rPr>
              <a:t>or</a:t>
            </a:r>
            <a:r>
              <a:rPr dirty="0" sz="1600" spc="62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600" spc="20">
                <a:solidFill>
                  <a:srgbClr val="323e48"/>
                </a:solidFill>
                <a:latin typeface="VHNHUV+ArialMT"/>
                <a:cs typeface="VHNHUV+ArialMT"/>
              </a:rPr>
              <a:t>use</a:t>
            </a:r>
            <a:r>
              <a:rPr dirty="0" sz="1600" spc="62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600" spc="20">
                <a:solidFill>
                  <a:srgbClr val="323e48"/>
                </a:solidFill>
                <a:latin typeface="VHNHUV+ArialMT"/>
                <a:cs typeface="VHNHUV+ArialMT"/>
              </a:rPr>
              <a:t>serial</a:t>
            </a:r>
          </a:p>
          <a:p>
            <a:pPr marL="285750" marR="0">
              <a:lnSpc>
                <a:spcPts val="1787"/>
              </a:lnSpc>
              <a:spcBef>
                <a:spcPts val="132"/>
              </a:spcBef>
              <a:spcAft>
                <a:spcPts val="0"/>
              </a:spcAft>
            </a:pPr>
            <a:r>
              <a:rPr dirty="0" sz="1600" spc="20">
                <a:solidFill>
                  <a:srgbClr val="323e48"/>
                </a:solidFill>
                <a:latin typeface="VHNHUV+ArialMT"/>
                <a:cs typeface="VHNHUV+ArialMT"/>
              </a:rPr>
              <a:t>connection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136014" y="4950820"/>
            <a:ext cx="2753717" cy="2651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323e48"/>
                </a:solidFill>
                <a:latin typeface="VHNHUV+ArialMT"/>
                <a:cs typeface="VHNHUV+ArialMT"/>
              </a:rPr>
              <a:t>•</a:t>
            </a:r>
            <a:r>
              <a:rPr dirty="0" sz="1500" spc="1350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600" spc="18">
                <a:solidFill>
                  <a:srgbClr val="323e48"/>
                </a:solidFill>
                <a:latin typeface="VHNHUV+ArialMT"/>
                <a:cs typeface="VHNHUV+ArialMT"/>
              </a:rPr>
              <a:t>Apply</a:t>
            </a:r>
            <a:r>
              <a:rPr dirty="0" sz="1600" spc="63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600" spc="20">
                <a:solidFill>
                  <a:srgbClr val="323e48"/>
                </a:solidFill>
                <a:latin typeface="VHNHUV+ArialMT"/>
                <a:cs typeface="VHNHUV+ArialMT"/>
              </a:rPr>
              <a:t>power</a:t>
            </a:r>
            <a:r>
              <a:rPr dirty="0" sz="1600" spc="62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600" spc="18">
                <a:solidFill>
                  <a:srgbClr val="323e48"/>
                </a:solidFill>
                <a:latin typeface="VHNHUV+ArialMT"/>
                <a:cs typeface="VHNHUV+ArialMT"/>
              </a:rPr>
              <a:t>to</a:t>
            </a:r>
            <a:r>
              <a:rPr dirty="0" sz="1600" spc="63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600" spc="18">
                <a:solidFill>
                  <a:srgbClr val="323e48"/>
                </a:solidFill>
                <a:latin typeface="VHNHUV+ArialMT"/>
                <a:cs typeface="VHNHUV+ArialMT"/>
              </a:rPr>
              <a:t>the</a:t>
            </a:r>
            <a:r>
              <a:rPr dirty="0" sz="1600" spc="63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600" spc="20">
                <a:solidFill>
                  <a:srgbClr val="323e48"/>
                </a:solidFill>
                <a:latin typeface="VHNHUV+ArialMT"/>
                <a:cs typeface="VHNHUV+ArialMT"/>
              </a:rPr>
              <a:t>motor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770889" y="5270860"/>
            <a:ext cx="4305253" cy="2651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323e48"/>
                </a:solidFill>
                <a:latin typeface="VHNHUV+ArialMT"/>
                <a:cs typeface="VHNHUV+ArialMT"/>
              </a:rPr>
              <a:t>•</a:t>
            </a:r>
            <a:r>
              <a:rPr dirty="0" sz="1500" spc="1350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323e48"/>
                </a:solidFill>
                <a:latin typeface="FTGFCJ+Arial-BoldMT"/>
                <a:cs typeface="FTGFCJ+Arial-BoldMT"/>
              </a:rPr>
              <a:t>Videos</a:t>
            </a:r>
            <a:r>
              <a:rPr dirty="0" sz="1600" spc="23" b="1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323e48"/>
                </a:solidFill>
                <a:latin typeface="FTGFCJ+Arial-BoldMT"/>
                <a:cs typeface="FTGFCJ+Arial-BoldMT"/>
              </a:rPr>
              <a:t>for</a:t>
            </a:r>
            <a:r>
              <a:rPr dirty="0" sz="1600" spc="54" b="1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323e48"/>
                </a:solidFill>
                <a:latin typeface="FTGFCJ+Arial-BoldMT"/>
                <a:cs typeface="FTGFCJ+Arial-BoldMT"/>
              </a:rPr>
              <a:t>power</a:t>
            </a:r>
            <a:r>
              <a:rPr dirty="0" sz="1600" spc="54" b="1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323e48"/>
                </a:solidFill>
                <a:latin typeface="FTGFCJ+Arial-BoldMT"/>
                <a:cs typeface="FTGFCJ+Arial-BoldMT"/>
              </a:rPr>
              <a:t>and</a:t>
            </a:r>
            <a:r>
              <a:rPr dirty="0" sz="1600" spc="52" b="1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323e48"/>
                </a:solidFill>
                <a:latin typeface="FTGFCJ+Arial-BoldMT"/>
                <a:cs typeface="FTGFCJ+Arial-BoldMT"/>
              </a:rPr>
              <a:t>control</a:t>
            </a:r>
            <a:r>
              <a:rPr dirty="0" sz="1600" spc="52" b="1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323e48"/>
                </a:solidFill>
                <a:latin typeface="FTGFCJ+Arial-BoldMT"/>
                <a:cs typeface="FTGFCJ+Arial-BoldMT"/>
              </a:rPr>
              <a:t>wiring</a:t>
            </a:r>
            <a:r>
              <a:rPr dirty="0" sz="1600" spc="52" b="1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600" spc="10" b="1">
                <a:solidFill>
                  <a:srgbClr val="323e48"/>
                </a:solidFill>
                <a:latin typeface="FTGFCJ+Arial-BoldMT"/>
                <a:cs typeface="FTGFCJ+Arial-BoldMT"/>
              </a:rPr>
              <a:t>are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056639" y="5514700"/>
            <a:ext cx="2996621" cy="2651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323e48"/>
                </a:solidFill>
                <a:latin typeface="FTGFCJ+Arial-BoldMT"/>
                <a:cs typeface="FTGFCJ+Arial-BoldMT"/>
              </a:rPr>
              <a:t>also</a:t>
            </a:r>
            <a:r>
              <a:rPr dirty="0" sz="1600" spc="51" b="1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323e48"/>
                </a:solidFill>
                <a:latin typeface="FTGFCJ+Arial-BoldMT"/>
                <a:cs typeface="FTGFCJ+Arial-BoldMT"/>
              </a:rPr>
              <a:t>available</a:t>
            </a:r>
            <a:r>
              <a:rPr dirty="0" sz="1600" spc="54" b="1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323e48"/>
                </a:solidFill>
                <a:latin typeface="FTGFCJ+Arial-BoldMT"/>
                <a:cs typeface="FTGFCJ+Arial-BoldMT"/>
              </a:rPr>
              <a:t>on</a:t>
            </a:r>
            <a:r>
              <a:rPr dirty="0" sz="1600" spc="52" b="1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323e48"/>
                </a:solidFill>
                <a:latin typeface="FTGFCJ+Arial-BoldMT"/>
                <a:cs typeface="FTGFCJ+Arial-BoldMT"/>
              </a:rPr>
              <a:t>our</a:t>
            </a:r>
            <a:r>
              <a:rPr dirty="0" sz="1600" spc="54" b="1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323e48"/>
                </a:solidFill>
                <a:latin typeface="FTGFCJ+Arial-BoldMT"/>
                <a:cs typeface="FTGFCJ+Arial-BoldMT"/>
              </a:rPr>
              <a:t>website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576262" y="6584782"/>
            <a:ext cx="1932811" cy="15160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893"/>
              </a:lnSpc>
              <a:spcBef>
                <a:spcPts val="0"/>
              </a:spcBef>
              <a:spcAft>
                <a:spcPts val="0"/>
              </a:spcAft>
            </a:pPr>
            <a:r>
              <a:rPr dirty="0" sz="800">
                <a:solidFill>
                  <a:srgbClr val="323e48"/>
                </a:solidFill>
                <a:latin typeface="VHNHUV+ArialMT"/>
                <a:cs typeface="VHNHUV+ArialMT"/>
              </a:rPr>
              <a:t>22</a:t>
            </a:r>
            <a:r>
              <a:rPr dirty="0" sz="800" spc="771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700" spc="30">
                <a:solidFill>
                  <a:srgbClr val="323e48"/>
                </a:solidFill>
                <a:latin typeface="VHNHUV+ArialMT"/>
                <a:cs typeface="VHNHUV+ArialMT"/>
              </a:rPr>
              <a:t>©2025</a:t>
            </a:r>
            <a:r>
              <a:rPr dirty="0" sz="700" spc="49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700" spc="30">
                <a:solidFill>
                  <a:srgbClr val="323e48"/>
                </a:solidFill>
                <a:latin typeface="VHNHUV+ArialMT"/>
                <a:cs typeface="VHNHUV+ArialMT"/>
              </a:rPr>
              <a:t>Infinitum</a:t>
            </a:r>
            <a:r>
              <a:rPr dirty="0" sz="700" spc="49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323e48"/>
                </a:solidFill>
                <a:latin typeface="VHNHUV+ArialMT"/>
                <a:cs typeface="VHNHUV+ArialMT"/>
              </a:rPr>
              <a:t>|</a:t>
            </a:r>
            <a:r>
              <a:rPr dirty="0" sz="700" spc="77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700" spc="30">
                <a:solidFill>
                  <a:srgbClr val="323e48"/>
                </a:solidFill>
                <a:latin typeface="VHNHUV+ArialMT"/>
                <a:cs typeface="VHNHUV+ArialMT"/>
              </a:rPr>
              <a:t>All</a:t>
            </a:r>
            <a:r>
              <a:rPr dirty="0" sz="700" spc="49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700" spc="30">
                <a:solidFill>
                  <a:srgbClr val="323e48"/>
                </a:solidFill>
                <a:latin typeface="VHNHUV+ArialMT"/>
                <a:cs typeface="VHNHUV+ArialMT"/>
              </a:rPr>
              <a:t>rights</a:t>
            </a:r>
            <a:r>
              <a:rPr dirty="0" sz="700" spc="49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700" spc="30">
                <a:solidFill>
                  <a:srgbClr val="323e48"/>
                </a:solidFill>
                <a:latin typeface="VHNHUV+ArialMT"/>
                <a:cs typeface="VHNHUV+ArialMT"/>
              </a:rPr>
              <a:t>reserved</a:t>
            </a:r>
          </a:p>
        </p:txBody>
      </p:sp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48640" y="294773"/>
            <a:ext cx="6615982" cy="37861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323e48"/>
                </a:solidFill>
                <a:latin typeface="FTGFCJ+Arial-BoldMT"/>
                <a:cs typeface="FTGFCJ+Arial-BoldMT"/>
              </a:rPr>
              <a:t>Infinitum</a:t>
            </a:r>
            <a:r>
              <a:rPr dirty="0" sz="2400" spc="75" b="1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323e48"/>
                </a:solidFill>
                <a:latin typeface="FTGFCJ+Arial-BoldMT"/>
                <a:cs typeface="FTGFCJ+Arial-BoldMT"/>
              </a:rPr>
              <a:t>Aircore</a:t>
            </a:r>
            <a:r>
              <a:rPr dirty="0" sz="2400" spc="75" b="1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323e48"/>
                </a:solidFill>
                <a:latin typeface="FTGFCJ+Arial-BoldMT"/>
                <a:cs typeface="FTGFCJ+Arial-BoldMT"/>
              </a:rPr>
              <a:t>EC</a:t>
            </a:r>
            <a:r>
              <a:rPr dirty="0" sz="2400" spc="76" b="1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323e48"/>
                </a:solidFill>
                <a:latin typeface="FTGFCJ+Arial-BoldMT"/>
                <a:cs typeface="FTGFCJ+Arial-BoldMT"/>
              </a:rPr>
              <a:t>Motor</a:t>
            </a:r>
            <a:r>
              <a:rPr dirty="0" sz="2400" spc="75" b="1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323e48"/>
                </a:solidFill>
                <a:latin typeface="FTGFCJ+Arial-BoldMT"/>
                <a:cs typeface="FTGFCJ+Arial-BoldMT"/>
              </a:rPr>
              <a:t>Operating</a:t>
            </a:r>
            <a:r>
              <a:rPr dirty="0" sz="2400" spc="74" b="1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323e48"/>
                </a:solidFill>
                <a:latin typeface="FTGFCJ+Arial-BoldMT"/>
                <a:cs typeface="FTGFCJ+Arial-BoldMT"/>
              </a:rPr>
              <a:t>Range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43756" y="3049861"/>
            <a:ext cx="1900200" cy="236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333333"/>
                </a:solidFill>
                <a:latin typeface="FTGFCJ+Arial-BoldMT"/>
                <a:cs typeface="FTGFCJ+Arial-BoldMT"/>
              </a:rPr>
              <a:t>Aircore</a:t>
            </a:r>
            <a:r>
              <a:rPr dirty="0" sz="1400" spc="37" b="1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333333"/>
                </a:solidFill>
                <a:latin typeface="FTGFCJ+Arial-BoldMT"/>
                <a:cs typeface="FTGFCJ+Arial-BoldMT"/>
              </a:rPr>
              <a:t>EC</a:t>
            </a:r>
            <a:r>
              <a:rPr dirty="0" sz="1400" spc="38" b="1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333333"/>
                </a:solidFill>
                <a:latin typeface="FTGFCJ+Arial-BoldMT"/>
                <a:cs typeface="FTGFCJ+Arial-BoldMT"/>
              </a:rPr>
              <a:t>Frame</a:t>
            </a:r>
            <a:r>
              <a:rPr dirty="0" sz="1400" spc="37" b="1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333333"/>
                </a:solidFill>
                <a:latin typeface="FTGFCJ+Arial-BoldMT"/>
                <a:cs typeface="FTGFCJ+Arial-BoldMT"/>
              </a:rPr>
              <a:t>13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527686" y="3049861"/>
            <a:ext cx="1900201" cy="236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323e48"/>
                </a:solidFill>
                <a:latin typeface="FTGFCJ+Arial-BoldMT"/>
                <a:cs typeface="FTGFCJ+Arial-BoldMT"/>
              </a:rPr>
              <a:t>Aircore</a:t>
            </a:r>
            <a:r>
              <a:rPr dirty="0" sz="1400" spc="37" b="1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323e48"/>
                </a:solidFill>
                <a:latin typeface="FTGFCJ+Arial-BoldMT"/>
                <a:cs typeface="FTGFCJ+Arial-BoldMT"/>
              </a:rPr>
              <a:t>EC</a:t>
            </a:r>
            <a:r>
              <a:rPr dirty="0" sz="1400" spc="38" b="1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323e48"/>
                </a:solidFill>
                <a:latin typeface="FTGFCJ+Arial-BoldMT"/>
                <a:cs typeface="FTGFCJ+Arial-BoldMT"/>
              </a:rPr>
              <a:t>Frame</a:t>
            </a:r>
            <a:r>
              <a:rPr dirty="0" sz="1400" spc="37" b="1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323e48"/>
                </a:solidFill>
                <a:latin typeface="FTGFCJ+Arial-BoldMT"/>
                <a:cs typeface="FTGFCJ+Arial-BoldMT"/>
              </a:rPr>
              <a:t>15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311619" y="3049861"/>
            <a:ext cx="1900201" cy="236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323e48"/>
                </a:solidFill>
                <a:latin typeface="FTGFCJ+Arial-BoldMT"/>
                <a:cs typeface="FTGFCJ+Arial-BoldMT"/>
              </a:rPr>
              <a:t>Aircore</a:t>
            </a:r>
            <a:r>
              <a:rPr dirty="0" sz="1400" spc="37" b="1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323e48"/>
                </a:solidFill>
                <a:latin typeface="FTGFCJ+Arial-BoldMT"/>
                <a:cs typeface="FTGFCJ+Arial-BoldMT"/>
              </a:rPr>
              <a:t>EC</a:t>
            </a:r>
            <a:r>
              <a:rPr dirty="0" sz="1400" spc="38" b="1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323e48"/>
                </a:solidFill>
                <a:latin typeface="FTGFCJ+Arial-BoldMT"/>
                <a:cs typeface="FTGFCJ+Arial-BoldMT"/>
              </a:rPr>
              <a:t>Frame</a:t>
            </a:r>
            <a:r>
              <a:rPr dirty="0" sz="1400" spc="37" b="1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323e48"/>
                </a:solidFill>
                <a:latin typeface="FTGFCJ+Arial-BoldMT"/>
                <a:cs typeface="FTGFCJ+Arial-BoldMT"/>
              </a:rPr>
              <a:t>18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095550" y="3049861"/>
            <a:ext cx="1900201" cy="236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323e48"/>
                </a:solidFill>
                <a:latin typeface="FTGFCJ+Arial-BoldMT"/>
                <a:cs typeface="FTGFCJ+Arial-BoldMT"/>
              </a:rPr>
              <a:t>Aircore</a:t>
            </a:r>
            <a:r>
              <a:rPr dirty="0" sz="1400" spc="37" b="1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323e48"/>
                </a:solidFill>
                <a:latin typeface="FTGFCJ+Arial-BoldMT"/>
                <a:cs typeface="FTGFCJ+Arial-BoldMT"/>
              </a:rPr>
              <a:t>EC</a:t>
            </a:r>
            <a:r>
              <a:rPr dirty="0" sz="1400" spc="38" b="1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323e48"/>
                </a:solidFill>
                <a:latin typeface="FTGFCJ+Arial-BoldMT"/>
                <a:cs typeface="FTGFCJ+Arial-BoldMT"/>
              </a:rPr>
              <a:t>Frame</a:t>
            </a:r>
            <a:r>
              <a:rPr dirty="0" sz="1400" spc="37" b="1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323e48"/>
                </a:solidFill>
                <a:latin typeface="FTGFCJ+Arial-BoldMT"/>
                <a:cs typeface="FTGFCJ+Arial-BoldMT"/>
              </a:rPr>
              <a:t>20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811216" y="3385976"/>
            <a:ext cx="813778" cy="34611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spc="-20">
                <a:solidFill>
                  <a:srgbClr val="333333"/>
                </a:solidFill>
                <a:latin typeface="VHNHUV+ArialMT"/>
                <a:cs typeface="VHNHUV+ArialMT"/>
              </a:rPr>
              <a:t>1-5</a:t>
            </a:r>
            <a:r>
              <a:rPr dirty="0" sz="1200" spc="11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200" spc="-20">
                <a:solidFill>
                  <a:srgbClr val="333333"/>
                </a:solidFill>
                <a:latin typeface="VHNHUV+ArialMT"/>
                <a:cs typeface="VHNHUV+ArialMT"/>
              </a:rPr>
              <a:t>HP</a:t>
            </a:r>
          </a:p>
          <a:p>
            <a:pPr marL="0" marR="0">
              <a:lnSpc>
                <a:spcPts val="1005"/>
              </a:lnSpc>
              <a:spcBef>
                <a:spcPts val="79"/>
              </a:spcBef>
              <a:spcAft>
                <a:spcPts val="0"/>
              </a:spcAft>
            </a:pPr>
            <a:r>
              <a:rPr dirty="0" sz="900" spc="-20">
                <a:solidFill>
                  <a:srgbClr val="333333"/>
                </a:solidFill>
                <a:latin typeface="VHNHUV+ArialMT"/>
                <a:cs typeface="VHNHUV+ArialMT"/>
              </a:rPr>
              <a:t>(.75-3.73</a:t>
            </a:r>
            <a:r>
              <a:rPr dirty="0" sz="90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900" spc="-20">
                <a:solidFill>
                  <a:srgbClr val="333333"/>
                </a:solidFill>
                <a:latin typeface="VHNHUV+ArialMT"/>
                <a:cs typeface="VHNHUV+ArialMT"/>
              </a:rPr>
              <a:t>kW)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572000" y="3385976"/>
            <a:ext cx="812973" cy="34611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spc="-30">
                <a:solidFill>
                  <a:srgbClr val="333333"/>
                </a:solidFill>
                <a:latin typeface="VHNHUV+ArialMT"/>
                <a:cs typeface="VHNHUV+ArialMT"/>
              </a:rPr>
              <a:t>5-7.5</a:t>
            </a:r>
            <a:r>
              <a:rPr dirty="0" sz="120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200" spc="-30">
                <a:solidFill>
                  <a:srgbClr val="333333"/>
                </a:solidFill>
                <a:latin typeface="VHNHUV+ArialMT"/>
                <a:cs typeface="VHNHUV+ArialMT"/>
              </a:rPr>
              <a:t>HP</a:t>
            </a:r>
          </a:p>
          <a:p>
            <a:pPr marL="0" marR="0">
              <a:lnSpc>
                <a:spcPts val="1005"/>
              </a:lnSpc>
              <a:spcBef>
                <a:spcPts val="79"/>
              </a:spcBef>
              <a:spcAft>
                <a:spcPts val="0"/>
              </a:spcAft>
            </a:pPr>
            <a:r>
              <a:rPr dirty="0" sz="900" spc="-30">
                <a:solidFill>
                  <a:srgbClr val="333333"/>
                </a:solidFill>
                <a:latin typeface="VHNHUV+ArialMT"/>
                <a:cs typeface="VHNHUV+ArialMT"/>
              </a:rPr>
              <a:t>(3.73-5.6</a:t>
            </a:r>
            <a:r>
              <a:rPr dirty="0" sz="90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900" spc="-30">
                <a:solidFill>
                  <a:srgbClr val="333333"/>
                </a:solidFill>
                <a:latin typeface="VHNHUV+ArialMT"/>
                <a:cs typeface="VHNHUV+ArialMT"/>
              </a:rPr>
              <a:t>kW)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7386728" y="3385976"/>
            <a:ext cx="817878" cy="34611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spc="-20">
                <a:solidFill>
                  <a:srgbClr val="333333"/>
                </a:solidFill>
                <a:latin typeface="VHNHUV+ArialMT"/>
                <a:cs typeface="VHNHUV+ArialMT"/>
              </a:rPr>
              <a:t>7.5-10</a:t>
            </a:r>
            <a:r>
              <a:rPr dirty="0" sz="1200" spc="12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200" spc="-20">
                <a:solidFill>
                  <a:srgbClr val="333333"/>
                </a:solidFill>
                <a:latin typeface="VHNHUV+ArialMT"/>
                <a:cs typeface="VHNHUV+ArialMT"/>
              </a:rPr>
              <a:t>HP</a:t>
            </a:r>
          </a:p>
          <a:p>
            <a:pPr marL="0" marR="0">
              <a:lnSpc>
                <a:spcPts val="1005"/>
              </a:lnSpc>
              <a:spcBef>
                <a:spcPts val="79"/>
              </a:spcBef>
              <a:spcAft>
                <a:spcPts val="0"/>
              </a:spcAft>
            </a:pPr>
            <a:r>
              <a:rPr dirty="0" sz="900" spc="-20">
                <a:solidFill>
                  <a:srgbClr val="333333"/>
                </a:solidFill>
                <a:latin typeface="VHNHUV+ArialMT"/>
                <a:cs typeface="VHNHUV+ArialMT"/>
              </a:rPr>
              <a:t>(5.6-7.46</a:t>
            </a:r>
            <a:r>
              <a:rPr dirty="0" sz="90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900" spc="-20">
                <a:solidFill>
                  <a:srgbClr val="333333"/>
                </a:solidFill>
                <a:latin typeface="VHNHUV+ArialMT"/>
                <a:cs typeface="VHNHUV+ArialMT"/>
              </a:rPr>
              <a:t>kW)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0147323" y="3385976"/>
            <a:ext cx="940110" cy="34611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spc="-50">
                <a:solidFill>
                  <a:srgbClr val="333333"/>
                </a:solidFill>
                <a:latin typeface="VHNHUV+ArialMT"/>
                <a:cs typeface="VHNHUV+ArialMT"/>
              </a:rPr>
              <a:t>10-15</a:t>
            </a:r>
            <a:r>
              <a:rPr dirty="0" sz="1200" spc="-18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200" spc="-50">
                <a:solidFill>
                  <a:srgbClr val="333333"/>
                </a:solidFill>
                <a:latin typeface="VHNHUV+ArialMT"/>
                <a:cs typeface="VHNHUV+ArialMT"/>
              </a:rPr>
              <a:t>HP</a:t>
            </a:r>
          </a:p>
          <a:p>
            <a:pPr marL="0" marR="0">
              <a:lnSpc>
                <a:spcPts val="1005"/>
              </a:lnSpc>
              <a:spcBef>
                <a:spcPts val="79"/>
              </a:spcBef>
              <a:spcAft>
                <a:spcPts val="0"/>
              </a:spcAft>
            </a:pPr>
            <a:r>
              <a:rPr dirty="0" sz="900" spc="-50">
                <a:solidFill>
                  <a:srgbClr val="333333"/>
                </a:solidFill>
                <a:latin typeface="VHNHUV+ArialMT"/>
                <a:cs typeface="VHNHUV+ArialMT"/>
              </a:rPr>
              <a:t>(7.46-11.19</a:t>
            </a:r>
            <a:r>
              <a:rPr dirty="0" sz="900" spc="-25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900" spc="-50">
                <a:solidFill>
                  <a:srgbClr val="333333"/>
                </a:solidFill>
                <a:latin typeface="VHNHUV+ArialMT"/>
                <a:cs typeface="VHNHUV+ArialMT"/>
              </a:rPr>
              <a:t>kW)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743756" y="3454556"/>
            <a:ext cx="660499" cy="20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spc="-20" b="1">
                <a:solidFill>
                  <a:srgbClr val="333333"/>
                </a:solidFill>
                <a:latin typeface="FTGFCJ+Arial-BoldMT"/>
                <a:cs typeface="FTGFCJ+Arial-BoldMT"/>
              </a:rPr>
              <a:t>Power: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3527686" y="3454556"/>
            <a:ext cx="660499" cy="20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spc="-20" b="1">
                <a:solidFill>
                  <a:srgbClr val="333333"/>
                </a:solidFill>
                <a:latin typeface="FTGFCJ+Arial-BoldMT"/>
                <a:cs typeface="FTGFCJ+Arial-BoldMT"/>
              </a:rPr>
              <a:t>Power: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6311619" y="3454556"/>
            <a:ext cx="660499" cy="20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spc="-20" b="1">
                <a:solidFill>
                  <a:srgbClr val="333333"/>
                </a:solidFill>
                <a:latin typeface="FTGFCJ+Arial-BoldMT"/>
                <a:cs typeface="FTGFCJ+Arial-BoldMT"/>
              </a:rPr>
              <a:t>Power: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9095550" y="3454556"/>
            <a:ext cx="660499" cy="20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spc="-20" b="1">
                <a:solidFill>
                  <a:srgbClr val="333333"/>
                </a:solidFill>
                <a:latin typeface="FTGFCJ+Arial-BoldMT"/>
                <a:cs typeface="FTGFCJ+Arial-BoldMT"/>
              </a:rPr>
              <a:t>Power: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743756" y="3845716"/>
            <a:ext cx="2236521" cy="20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spc="-20" b="1">
                <a:solidFill>
                  <a:srgbClr val="333333"/>
                </a:solidFill>
                <a:latin typeface="FTGFCJ+Arial-BoldMT"/>
                <a:cs typeface="FTGFCJ+Arial-BoldMT"/>
              </a:rPr>
              <a:t>RPM</a:t>
            </a:r>
            <a:r>
              <a:rPr dirty="0" sz="1200" spc="12" b="1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200" spc="-20" b="1">
                <a:solidFill>
                  <a:srgbClr val="333333"/>
                </a:solidFill>
                <a:latin typeface="FTGFCJ+Arial-BoldMT"/>
                <a:cs typeface="FTGFCJ+Arial-BoldMT"/>
              </a:rPr>
              <a:t>Range:</a:t>
            </a:r>
            <a:r>
              <a:rPr dirty="0" sz="1200" spc="1243" b="1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200" spc="-30">
                <a:solidFill>
                  <a:srgbClr val="333333"/>
                </a:solidFill>
                <a:latin typeface="VHNHUV+ArialMT"/>
                <a:cs typeface="VHNHUV+ArialMT"/>
              </a:rPr>
              <a:t>100–5040</a:t>
            </a:r>
            <a:r>
              <a:rPr dirty="0" sz="120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200" spc="-31">
                <a:solidFill>
                  <a:srgbClr val="333333"/>
                </a:solidFill>
                <a:latin typeface="VHNHUV+ArialMT"/>
                <a:cs typeface="VHNHUV+ArialMT"/>
              </a:rPr>
              <a:t>RPM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3527686" y="3845716"/>
            <a:ext cx="2213375" cy="20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spc="-20" b="1">
                <a:solidFill>
                  <a:srgbClr val="333333"/>
                </a:solidFill>
                <a:latin typeface="FTGFCJ+Arial-BoldMT"/>
                <a:cs typeface="FTGFCJ+Arial-BoldMT"/>
              </a:rPr>
              <a:t>RPM</a:t>
            </a:r>
            <a:r>
              <a:rPr dirty="0" sz="1200" spc="12" b="1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200" spc="-20" b="1">
                <a:solidFill>
                  <a:srgbClr val="333333"/>
                </a:solidFill>
                <a:latin typeface="FTGFCJ+Arial-BoldMT"/>
                <a:cs typeface="FTGFCJ+Arial-BoldMT"/>
              </a:rPr>
              <a:t>Range:</a:t>
            </a:r>
            <a:r>
              <a:rPr dirty="0" sz="1200" spc="1060" b="1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200" spc="-30">
                <a:solidFill>
                  <a:srgbClr val="333333"/>
                </a:solidFill>
                <a:latin typeface="VHNHUV+ArialMT"/>
                <a:cs typeface="VHNHUV+ArialMT"/>
              </a:rPr>
              <a:t>100–4320</a:t>
            </a:r>
            <a:r>
              <a:rPr dirty="0" sz="120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200" spc="-31">
                <a:solidFill>
                  <a:srgbClr val="333333"/>
                </a:solidFill>
                <a:latin typeface="VHNHUV+ArialMT"/>
                <a:cs typeface="VHNHUV+ArialMT"/>
              </a:rPr>
              <a:t>RPM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6311619" y="3845716"/>
            <a:ext cx="2286080" cy="20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spc="-20" b="1">
                <a:solidFill>
                  <a:srgbClr val="333333"/>
                </a:solidFill>
                <a:latin typeface="FTGFCJ+Arial-BoldMT"/>
                <a:cs typeface="FTGFCJ+Arial-BoldMT"/>
              </a:rPr>
              <a:t>RPM</a:t>
            </a:r>
            <a:r>
              <a:rPr dirty="0" sz="1200" spc="12" b="1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200" spc="-20" b="1">
                <a:solidFill>
                  <a:srgbClr val="333333"/>
                </a:solidFill>
                <a:latin typeface="FTGFCJ+Arial-BoldMT"/>
                <a:cs typeface="FTGFCJ+Arial-BoldMT"/>
              </a:rPr>
              <a:t>Range:</a:t>
            </a:r>
            <a:r>
              <a:rPr dirty="0" sz="1200" spc="1303" b="1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333333"/>
                </a:solidFill>
                <a:latin typeface="VHNHUV+ArialMT"/>
                <a:cs typeface="VHNHUV+ArialMT"/>
              </a:rPr>
              <a:t>100–4320</a:t>
            </a:r>
            <a:r>
              <a:rPr dirty="0" sz="1200" spc="31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333333"/>
                </a:solidFill>
                <a:latin typeface="VHNHUV+ArialMT"/>
                <a:cs typeface="VHNHUV+ArialMT"/>
              </a:rPr>
              <a:t>RPM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9095550" y="3845716"/>
            <a:ext cx="2262744" cy="20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spc="-20" b="1">
                <a:solidFill>
                  <a:srgbClr val="333333"/>
                </a:solidFill>
                <a:latin typeface="FTGFCJ+Arial-BoldMT"/>
                <a:cs typeface="FTGFCJ+Arial-BoldMT"/>
              </a:rPr>
              <a:t>RPM</a:t>
            </a:r>
            <a:r>
              <a:rPr dirty="0" sz="1200" spc="12" b="1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200" spc="-20" b="1">
                <a:solidFill>
                  <a:srgbClr val="333333"/>
                </a:solidFill>
                <a:latin typeface="FTGFCJ+Arial-BoldMT"/>
                <a:cs typeface="FTGFCJ+Arial-BoldMT"/>
              </a:rPr>
              <a:t>Range:</a:t>
            </a:r>
            <a:r>
              <a:rPr dirty="0" sz="1200" spc="1119" b="1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333333"/>
                </a:solidFill>
                <a:latin typeface="VHNHUV+ArialMT"/>
                <a:cs typeface="VHNHUV+ArialMT"/>
              </a:rPr>
              <a:t>100–4320</a:t>
            </a:r>
            <a:r>
              <a:rPr dirty="0" sz="1200" spc="31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333333"/>
                </a:solidFill>
                <a:latin typeface="VHNHUV+ArialMT"/>
                <a:cs typeface="VHNHUV+ArialMT"/>
              </a:rPr>
              <a:t>RPM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743756" y="4216556"/>
            <a:ext cx="753591" cy="20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spc="-20" b="1">
                <a:solidFill>
                  <a:srgbClr val="333333"/>
                </a:solidFill>
                <a:latin typeface="FTGFCJ+Arial-BoldMT"/>
                <a:cs typeface="FTGFCJ+Arial-BoldMT"/>
              </a:rPr>
              <a:t>Voltage: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1811216" y="4216556"/>
            <a:ext cx="1339634" cy="5791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spc="-50">
                <a:solidFill>
                  <a:srgbClr val="333333"/>
                </a:solidFill>
                <a:latin typeface="VHNHUV+ArialMT"/>
                <a:cs typeface="VHNHUV+ArialMT"/>
              </a:rPr>
              <a:t>415,</a:t>
            </a:r>
            <a:r>
              <a:rPr dirty="0" sz="1200" spc="-18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200" spc="-50">
                <a:solidFill>
                  <a:srgbClr val="333333"/>
                </a:solidFill>
                <a:latin typeface="VHNHUV+ArialMT"/>
                <a:cs typeface="VHNHUV+ArialMT"/>
              </a:rPr>
              <a:t>460,</a:t>
            </a:r>
            <a:r>
              <a:rPr dirty="0" sz="1200" spc="-18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200" spc="-50">
                <a:solidFill>
                  <a:srgbClr val="333333"/>
                </a:solidFill>
                <a:latin typeface="VHNHUV+ArialMT"/>
                <a:cs typeface="VHNHUV+ArialMT"/>
              </a:rPr>
              <a:t>575</a:t>
            </a:r>
            <a:r>
              <a:rPr dirty="0" sz="1200" spc="-34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900" spc="-50">
                <a:solidFill>
                  <a:srgbClr val="333333"/>
                </a:solidFill>
                <a:latin typeface="VHNHUV+ArialMT"/>
                <a:cs typeface="VHNHUV+ArialMT"/>
              </a:rPr>
              <a:t>(HRG)</a:t>
            </a:r>
          </a:p>
          <a:p>
            <a:pPr marL="0" marR="0">
              <a:lnSpc>
                <a:spcPts val="1340"/>
              </a:lnSpc>
              <a:spcBef>
                <a:spcPts val="1629"/>
              </a:spcBef>
              <a:spcAft>
                <a:spcPts val="0"/>
              </a:spcAft>
            </a:pPr>
            <a:r>
              <a:rPr dirty="0" sz="1200" spc="-50">
                <a:solidFill>
                  <a:srgbClr val="333333"/>
                </a:solidFill>
                <a:latin typeface="VHNHUV+ArialMT"/>
                <a:cs typeface="VHNHUV+ArialMT"/>
              </a:rPr>
              <a:t>62.8</a:t>
            </a:r>
            <a:r>
              <a:rPr dirty="0" sz="1200" spc="-17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200" spc="-50">
                <a:solidFill>
                  <a:srgbClr val="333333"/>
                </a:solidFill>
                <a:latin typeface="VHNHUV+ArialMT"/>
                <a:cs typeface="VHNHUV+ArialMT"/>
              </a:rPr>
              <a:t>lbs</a:t>
            </a:r>
            <a:r>
              <a:rPr dirty="0" sz="1200" spc="-17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200" spc="-50">
                <a:solidFill>
                  <a:srgbClr val="333333"/>
                </a:solidFill>
                <a:latin typeface="VHNHUV+ArialMT"/>
                <a:cs typeface="VHNHUV+ArialMT"/>
              </a:rPr>
              <a:t>(28.5</a:t>
            </a:r>
            <a:r>
              <a:rPr dirty="0" sz="1200" spc="-17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200" spc="-50">
                <a:solidFill>
                  <a:srgbClr val="333333"/>
                </a:solidFill>
                <a:latin typeface="VHNHUV+ArialMT"/>
                <a:cs typeface="VHNHUV+ArialMT"/>
              </a:rPr>
              <a:t>kg)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3527686" y="4216556"/>
            <a:ext cx="753591" cy="20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spc="-20" b="1">
                <a:solidFill>
                  <a:srgbClr val="333333"/>
                </a:solidFill>
                <a:latin typeface="FTGFCJ+Arial-BoldMT"/>
                <a:cs typeface="FTGFCJ+Arial-BoldMT"/>
              </a:rPr>
              <a:t>Voltage: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4572000" y="4216556"/>
            <a:ext cx="1339634" cy="5791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spc="-50">
                <a:solidFill>
                  <a:srgbClr val="333333"/>
                </a:solidFill>
                <a:latin typeface="VHNHUV+ArialMT"/>
                <a:cs typeface="VHNHUV+ArialMT"/>
              </a:rPr>
              <a:t>415,</a:t>
            </a:r>
            <a:r>
              <a:rPr dirty="0" sz="1200" spc="-18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200" spc="-50">
                <a:solidFill>
                  <a:srgbClr val="333333"/>
                </a:solidFill>
                <a:latin typeface="VHNHUV+ArialMT"/>
                <a:cs typeface="VHNHUV+ArialMT"/>
              </a:rPr>
              <a:t>460,</a:t>
            </a:r>
            <a:r>
              <a:rPr dirty="0" sz="1200" spc="-18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200" spc="-50">
                <a:solidFill>
                  <a:srgbClr val="333333"/>
                </a:solidFill>
                <a:latin typeface="VHNHUV+ArialMT"/>
                <a:cs typeface="VHNHUV+ArialMT"/>
              </a:rPr>
              <a:t>575</a:t>
            </a:r>
            <a:r>
              <a:rPr dirty="0" sz="1200" spc="-34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900" spc="-50">
                <a:solidFill>
                  <a:srgbClr val="333333"/>
                </a:solidFill>
                <a:latin typeface="VHNHUV+ArialMT"/>
                <a:cs typeface="VHNHUV+ArialMT"/>
              </a:rPr>
              <a:t>(HRG)</a:t>
            </a:r>
          </a:p>
          <a:p>
            <a:pPr marL="0" marR="0">
              <a:lnSpc>
                <a:spcPts val="1340"/>
              </a:lnSpc>
              <a:spcBef>
                <a:spcPts val="1629"/>
              </a:spcBef>
              <a:spcAft>
                <a:spcPts val="0"/>
              </a:spcAft>
            </a:pPr>
            <a:r>
              <a:rPr dirty="0" sz="1200" spc="-50">
                <a:solidFill>
                  <a:srgbClr val="333333"/>
                </a:solidFill>
                <a:latin typeface="VHNHUV+ArialMT"/>
                <a:cs typeface="VHNHUV+ArialMT"/>
              </a:rPr>
              <a:t>81.4</a:t>
            </a:r>
            <a:r>
              <a:rPr dirty="0" sz="1200" spc="-17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200" spc="-50">
                <a:solidFill>
                  <a:srgbClr val="333333"/>
                </a:solidFill>
                <a:latin typeface="VHNHUV+ArialMT"/>
                <a:cs typeface="VHNHUV+ArialMT"/>
              </a:rPr>
              <a:t>lbs,</a:t>
            </a:r>
            <a:r>
              <a:rPr dirty="0" sz="1200" spc="-18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200" spc="-50">
                <a:solidFill>
                  <a:srgbClr val="333333"/>
                </a:solidFill>
                <a:latin typeface="VHNHUV+ArialMT"/>
                <a:cs typeface="VHNHUV+ArialMT"/>
              </a:rPr>
              <a:t>36.9</a:t>
            </a:r>
            <a:r>
              <a:rPr dirty="0" sz="1200" spc="-17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200" spc="-50">
                <a:solidFill>
                  <a:srgbClr val="333333"/>
                </a:solidFill>
                <a:latin typeface="VHNHUV+ArialMT"/>
                <a:cs typeface="VHNHUV+ArialMT"/>
              </a:rPr>
              <a:t>kgs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6311619" y="4216556"/>
            <a:ext cx="753591" cy="20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spc="-20" b="1">
                <a:solidFill>
                  <a:srgbClr val="333333"/>
                </a:solidFill>
                <a:latin typeface="FTGFCJ+Arial-BoldMT"/>
                <a:cs typeface="FTGFCJ+Arial-BoldMT"/>
              </a:rPr>
              <a:t>Voltage: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7386728" y="4216556"/>
            <a:ext cx="1345996" cy="5791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spc="-50">
                <a:solidFill>
                  <a:srgbClr val="333333"/>
                </a:solidFill>
                <a:latin typeface="VHNHUV+ArialMT"/>
                <a:cs typeface="VHNHUV+ArialMT"/>
              </a:rPr>
              <a:t>415,</a:t>
            </a:r>
            <a:r>
              <a:rPr dirty="0" sz="1200" spc="-18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200" spc="-50">
                <a:solidFill>
                  <a:srgbClr val="333333"/>
                </a:solidFill>
                <a:latin typeface="VHNHUV+ArialMT"/>
                <a:cs typeface="VHNHUV+ArialMT"/>
              </a:rPr>
              <a:t>460,</a:t>
            </a:r>
            <a:r>
              <a:rPr dirty="0" sz="1200" spc="-18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200" spc="-50">
                <a:solidFill>
                  <a:srgbClr val="333333"/>
                </a:solidFill>
                <a:latin typeface="VHNHUV+ArialMT"/>
                <a:cs typeface="VHNHUV+ArialMT"/>
              </a:rPr>
              <a:t>575</a:t>
            </a:r>
            <a:r>
              <a:rPr dirty="0" sz="1200" spc="-34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900" spc="-50">
                <a:solidFill>
                  <a:srgbClr val="333333"/>
                </a:solidFill>
                <a:latin typeface="VHNHUV+ArialMT"/>
                <a:cs typeface="VHNHUV+ArialMT"/>
              </a:rPr>
              <a:t>(HRG)</a:t>
            </a:r>
          </a:p>
          <a:p>
            <a:pPr marL="0" marR="0">
              <a:lnSpc>
                <a:spcPts val="1340"/>
              </a:lnSpc>
              <a:spcBef>
                <a:spcPts val="1629"/>
              </a:spcBef>
              <a:spcAft>
                <a:spcPts val="0"/>
              </a:spcAft>
            </a:pPr>
            <a:r>
              <a:rPr dirty="0" sz="1200">
                <a:solidFill>
                  <a:srgbClr val="333333"/>
                </a:solidFill>
                <a:latin typeface="VHNHUV+ArialMT"/>
                <a:cs typeface="VHNHUV+ArialMT"/>
              </a:rPr>
              <a:t>96.1</a:t>
            </a:r>
            <a:r>
              <a:rPr dirty="0" sz="1200" spc="33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333333"/>
                </a:solidFill>
                <a:latin typeface="VHNHUV+ArialMT"/>
                <a:cs typeface="VHNHUV+ArialMT"/>
              </a:rPr>
              <a:t>lbs,</a:t>
            </a:r>
            <a:r>
              <a:rPr dirty="0" sz="1200" spc="31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333333"/>
                </a:solidFill>
                <a:latin typeface="VHNHUV+ArialMT"/>
                <a:cs typeface="VHNHUV+ArialMT"/>
              </a:rPr>
              <a:t>43.6</a:t>
            </a:r>
            <a:r>
              <a:rPr dirty="0" sz="1200" spc="33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333333"/>
                </a:solidFill>
                <a:latin typeface="VHNHUV+ArialMT"/>
                <a:cs typeface="VHNHUV+ArialMT"/>
              </a:rPr>
              <a:t>kgs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9095550" y="4216556"/>
            <a:ext cx="753591" cy="20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spc="-20" b="1">
                <a:solidFill>
                  <a:srgbClr val="333333"/>
                </a:solidFill>
                <a:latin typeface="FTGFCJ+Arial-BoldMT"/>
                <a:cs typeface="FTGFCJ+Arial-BoldMT"/>
              </a:rPr>
              <a:t>Voltage: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10147323" y="4216556"/>
            <a:ext cx="1388516" cy="5791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spc="-50">
                <a:solidFill>
                  <a:srgbClr val="333333"/>
                </a:solidFill>
                <a:latin typeface="VHNHUV+ArialMT"/>
                <a:cs typeface="VHNHUV+ArialMT"/>
              </a:rPr>
              <a:t>415,</a:t>
            </a:r>
            <a:r>
              <a:rPr dirty="0" sz="1200" spc="-18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200" spc="-50">
                <a:solidFill>
                  <a:srgbClr val="333333"/>
                </a:solidFill>
                <a:latin typeface="VHNHUV+ArialMT"/>
                <a:cs typeface="VHNHUV+ArialMT"/>
              </a:rPr>
              <a:t>460,</a:t>
            </a:r>
            <a:r>
              <a:rPr dirty="0" sz="1200" spc="-18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200" spc="-50">
                <a:solidFill>
                  <a:srgbClr val="333333"/>
                </a:solidFill>
                <a:latin typeface="VHNHUV+ArialMT"/>
                <a:cs typeface="VHNHUV+ArialMT"/>
              </a:rPr>
              <a:t>575</a:t>
            </a:r>
            <a:r>
              <a:rPr dirty="0" sz="1200" spc="-34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900" spc="-50">
                <a:solidFill>
                  <a:srgbClr val="333333"/>
                </a:solidFill>
                <a:latin typeface="VHNHUV+ArialMT"/>
                <a:cs typeface="VHNHUV+ArialMT"/>
              </a:rPr>
              <a:t>(HRG)</a:t>
            </a:r>
          </a:p>
          <a:p>
            <a:pPr marL="0" marR="0">
              <a:lnSpc>
                <a:spcPts val="1340"/>
              </a:lnSpc>
              <a:spcBef>
                <a:spcPts val="1629"/>
              </a:spcBef>
              <a:spcAft>
                <a:spcPts val="0"/>
              </a:spcAft>
            </a:pPr>
            <a:r>
              <a:rPr dirty="0" sz="1200">
                <a:solidFill>
                  <a:srgbClr val="333333"/>
                </a:solidFill>
                <a:latin typeface="VHNHUV+ArialMT"/>
                <a:cs typeface="VHNHUV+ArialMT"/>
              </a:rPr>
              <a:t>128.1</a:t>
            </a:r>
            <a:r>
              <a:rPr dirty="0" sz="1200" spc="33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333333"/>
                </a:solidFill>
                <a:latin typeface="VHNHUV+ArialMT"/>
                <a:cs typeface="VHNHUV+ArialMT"/>
              </a:rPr>
              <a:t>lbs,</a:t>
            </a:r>
            <a:r>
              <a:rPr dirty="0" sz="1200" spc="31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333333"/>
                </a:solidFill>
                <a:latin typeface="VHNHUV+ArialMT"/>
                <a:cs typeface="VHNHUV+ArialMT"/>
              </a:rPr>
              <a:t>58.1kgs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743756" y="4587396"/>
            <a:ext cx="711026" cy="20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spc="-20" b="1">
                <a:solidFill>
                  <a:srgbClr val="333333"/>
                </a:solidFill>
                <a:latin typeface="FTGFCJ+Arial-BoldMT"/>
                <a:cs typeface="FTGFCJ+Arial-BoldMT"/>
              </a:rPr>
              <a:t>Weight: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3527686" y="4587396"/>
            <a:ext cx="711026" cy="20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spc="-20" b="1">
                <a:solidFill>
                  <a:srgbClr val="333333"/>
                </a:solidFill>
                <a:latin typeface="FTGFCJ+Arial-BoldMT"/>
                <a:cs typeface="FTGFCJ+Arial-BoldMT"/>
              </a:rPr>
              <a:t>Weight: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6311619" y="4587396"/>
            <a:ext cx="711026" cy="20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spc="-20" b="1">
                <a:solidFill>
                  <a:srgbClr val="333333"/>
                </a:solidFill>
                <a:latin typeface="FTGFCJ+Arial-BoldMT"/>
                <a:cs typeface="FTGFCJ+Arial-BoldMT"/>
              </a:rPr>
              <a:t>Weight: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9095550" y="4587396"/>
            <a:ext cx="711026" cy="20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spc="-20" b="1">
                <a:solidFill>
                  <a:srgbClr val="333333"/>
                </a:solidFill>
                <a:latin typeface="FTGFCJ+Arial-BoldMT"/>
                <a:cs typeface="FTGFCJ+Arial-BoldMT"/>
              </a:rPr>
              <a:t>Weight: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1811216" y="4909976"/>
            <a:ext cx="926109" cy="34611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spc="-20">
                <a:solidFill>
                  <a:srgbClr val="333333"/>
                </a:solidFill>
                <a:latin typeface="VHNHUV+ArialMT"/>
                <a:cs typeface="VHNHUV+ArialMT"/>
              </a:rPr>
              <a:t>6.3–7.4</a:t>
            </a:r>
            <a:r>
              <a:rPr dirty="0" sz="1200" spc="12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200" spc="-20">
                <a:solidFill>
                  <a:srgbClr val="333333"/>
                </a:solidFill>
                <a:latin typeface="VHNHUV+ArialMT"/>
                <a:cs typeface="VHNHUV+ArialMT"/>
              </a:rPr>
              <a:t>lb-ft</a:t>
            </a:r>
          </a:p>
          <a:p>
            <a:pPr marL="0" marR="0">
              <a:lnSpc>
                <a:spcPts val="1005"/>
              </a:lnSpc>
              <a:spcBef>
                <a:spcPts val="79"/>
              </a:spcBef>
              <a:spcAft>
                <a:spcPts val="0"/>
              </a:spcAft>
            </a:pPr>
            <a:r>
              <a:rPr dirty="0" sz="900" spc="-20">
                <a:solidFill>
                  <a:srgbClr val="333333"/>
                </a:solidFill>
                <a:latin typeface="VHNHUV+ArialMT"/>
                <a:cs typeface="VHNHUV+ArialMT"/>
              </a:rPr>
              <a:t>(8.5–</a:t>
            </a:r>
            <a:r>
              <a:rPr dirty="0" sz="90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900" spc="-20">
                <a:solidFill>
                  <a:srgbClr val="333333"/>
                </a:solidFill>
                <a:latin typeface="VHNHUV+ArialMT"/>
                <a:cs typeface="VHNHUV+ArialMT"/>
              </a:rPr>
              <a:t>10.0</a:t>
            </a:r>
            <a:r>
              <a:rPr dirty="0" sz="90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900" spc="-20">
                <a:solidFill>
                  <a:srgbClr val="333333"/>
                </a:solidFill>
                <a:latin typeface="VHNHUV+ArialMT"/>
                <a:cs typeface="VHNHUV+ArialMT"/>
              </a:rPr>
              <a:t>Nm)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4572000" y="4909976"/>
            <a:ext cx="1084436" cy="34611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spc="-30">
                <a:solidFill>
                  <a:srgbClr val="333333"/>
                </a:solidFill>
                <a:latin typeface="VHNHUV+ArialMT"/>
                <a:cs typeface="VHNHUV+ArialMT"/>
              </a:rPr>
              <a:t>11.1–14.8</a:t>
            </a:r>
            <a:r>
              <a:rPr dirty="0" sz="120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200" spc="-30">
                <a:solidFill>
                  <a:srgbClr val="333333"/>
                </a:solidFill>
                <a:latin typeface="VHNHUV+ArialMT"/>
                <a:cs typeface="VHNHUV+ArialMT"/>
              </a:rPr>
              <a:t>lb-ft</a:t>
            </a:r>
          </a:p>
          <a:p>
            <a:pPr marL="0" marR="0">
              <a:lnSpc>
                <a:spcPts val="1005"/>
              </a:lnSpc>
              <a:spcBef>
                <a:spcPts val="79"/>
              </a:spcBef>
              <a:spcAft>
                <a:spcPts val="0"/>
              </a:spcAft>
            </a:pPr>
            <a:r>
              <a:rPr dirty="0" sz="900" spc="-30">
                <a:solidFill>
                  <a:srgbClr val="333333"/>
                </a:solidFill>
                <a:latin typeface="VHNHUV+ArialMT"/>
                <a:cs typeface="VHNHUV+ArialMT"/>
              </a:rPr>
              <a:t>(15–</a:t>
            </a:r>
            <a:r>
              <a:rPr dirty="0" sz="90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900" spc="-30">
                <a:solidFill>
                  <a:srgbClr val="333333"/>
                </a:solidFill>
                <a:latin typeface="VHNHUV+ArialMT"/>
                <a:cs typeface="VHNHUV+ArialMT"/>
              </a:rPr>
              <a:t>20</a:t>
            </a:r>
            <a:r>
              <a:rPr dirty="0" sz="90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900" spc="-30">
                <a:solidFill>
                  <a:srgbClr val="333333"/>
                </a:solidFill>
                <a:latin typeface="VHNHUV+ArialMT"/>
                <a:cs typeface="VHNHUV+ArialMT"/>
              </a:rPr>
              <a:t>Nm)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7386728" y="4909976"/>
            <a:ext cx="1126058" cy="34611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333333"/>
                </a:solidFill>
                <a:latin typeface="VHNHUV+ArialMT"/>
                <a:cs typeface="VHNHUV+ArialMT"/>
              </a:rPr>
              <a:t>14.6–22.1</a:t>
            </a:r>
            <a:r>
              <a:rPr dirty="0" sz="1200" spc="33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333333"/>
                </a:solidFill>
                <a:latin typeface="VHNHUV+ArialMT"/>
                <a:cs typeface="VHNHUV+ArialMT"/>
              </a:rPr>
              <a:t>lb-ft</a:t>
            </a:r>
          </a:p>
          <a:p>
            <a:pPr marL="0" marR="0">
              <a:lnSpc>
                <a:spcPts val="1005"/>
              </a:lnSpc>
              <a:spcBef>
                <a:spcPts val="79"/>
              </a:spcBef>
              <a:spcAft>
                <a:spcPts val="0"/>
              </a:spcAft>
            </a:pPr>
            <a:r>
              <a:rPr dirty="0" sz="900">
                <a:solidFill>
                  <a:srgbClr val="333333"/>
                </a:solidFill>
                <a:latin typeface="VHNHUV+ArialMT"/>
                <a:cs typeface="VHNHUV+ArialMT"/>
              </a:rPr>
              <a:t>(20.0-30.0</a:t>
            </a:r>
            <a:r>
              <a:rPr dirty="0" sz="900" spc="23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900">
                <a:solidFill>
                  <a:srgbClr val="333333"/>
                </a:solidFill>
                <a:latin typeface="VHNHUV+ArialMT"/>
                <a:cs typeface="VHNHUV+ArialMT"/>
              </a:rPr>
              <a:t>Nm)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10147323" y="4909976"/>
            <a:ext cx="1092072" cy="34611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333333"/>
                </a:solidFill>
                <a:latin typeface="VHNHUV+ArialMT"/>
                <a:cs typeface="VHNHUV+ArialMT"/>
              </a:rPr>
              <a:t>22.1-44.3</a:t>
            </a:r>
            <a:r>
              <a:rPr dirty="0" sz="1200" spc="33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333333"/>
                </a:solidFill>
                <a:latin typeface="VHNHUV+ArialMT"/>
                <a:cs typeface="VHNHUV+ArialMT"/>
              </a:rPr>
              <a:t>lb-ft</a:t>
            </a:r>
          </a:p>
          <a:p>
            <a:pPr marL="0" marR="0">
              <a:lnSpc>
                <a:spcPts val="1005"/>
              </a:lnSpc>
              <a:spcBef>
                <a:spcPts val="79"/>
              </a:spcBef>
              <a:spcAft>
                <a:spcPts val="0"/>
              </a:spcAft>
            </a:pPr>
            <a:r>
              <a:rPr dirty="0" sz="900">
                <a:solidFill>
                  <a:srgbClr val="333333"/>
                </a:solidFill>
                <a:latin typeface="VHNHUV+ArialMT"/>
                <a:cs typeface="VHNHUV+ArialMT"/>
              </a:rPr>
              <a:t>(30.-60.0</a:t>
            </a:r>
            <a:r>
              <a:rPr dirty="0" sz="900" spc="23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900">
                <a:solidFill>
                  <a:srgbClr val="333333"/>
                </a:solidFill>
                <a:latin typeface="VHNHUV+ArialMT"/>
                <a:cs typeface="VHNHUV+ArialMT"/>
              </a:rPr>
              <a:t>Nm)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743756" y="4978556"/>
            <a:ext cx="1153973" cy="5995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spc="-20" b="1">
                <a:solidFill>
                  <a:srgbClr val="333333"/>
                </a:solidFill>
                <a:latin typeface="FTGFCJ+Arial-BoldMT"/>
                <a:cs typeface="FTGFCJ+Arial-BoldMT"/>
              </a:rPr>
              <a:t>Rated</a:t>
            </a:r>
            <a:r>
              <a:rPr dirty="0" sz="1200" spc="11" b="1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200" spc="-20" b="1">
                <a:solidFill>
                  <a:srgbClr val="333333"/>
                </a:solidFill>
                <a:latin typeface="FTGFCJ+Arial-BoldMT"/>
                <a:cs typeface="FTGFCJ+Arial-BoldMT"/>
              </a:rPr>
              <a:t>Torque:</a:t>
            </a:r>
          </a:p>
          <a:p>
            <a:pPr marL="0" marR="0">
              <a:lnSpc>
                <a:spcPts val="1340"/>
              </a:lnSpc>
              <a:spcBef>
                <a:spcPts val="1789"/>
              </a:spcBef>
              <a:spcAft>
                <a:spcPts val="0"/>
              </a:spcAft>
            </a:pPr>
            <a:r>
              <a:rPr dirty="0" sz="1200" spc="-20" b="1">
                <a:solidFill>
                  <a:srgbClr val="333333"/>
                </a:solidFill>
                <a:latin typeface="FTGFCJ+Arial-BoldMT"/>
                <a:cs typeface="FTGFCJ+Arial-BoldMT"/>
              </a:rPr>
              <a:t>IP</a:t>
            </a:r>
            <a:r>
              <a:rPr dirty="0" sz="1200" spc="11" b="1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200" spc="-20" b="1">
                <a:solidFill>
                  <a:srgbClr val="333333"/>
                </a:solidFill>
                <a:latin typeface="FTGFCJ+Arial-BoldMT"/>
                <a:cs typeface="FTGFCJ+Arial-BoldMT"/>
              </a:rPr>
              <a:t>Rating: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3527686" y="4978556"/>
            <a:ext cx="1153973" cy="9906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spc="-20" b="1">
                <a:solidFill>
                  <a:srgbClr val="333333"/>
                </a:solidFill>
                <a:latin typeface="FTGFCJ+Arial-BoldMT"/>
                <a:cs typeface="FTGFCJ+Arial-BoldMT"/>
              </a:rPr>
              <a:t>Rated</a:t>
            </a:r>
            <a:r>
              <a:rPr dirty="0" sz="1200" spc="11" b="1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200" spc="-20" b="1">
                <a:solidFill>
                  <a:srgbClr val="333333"/>
                </a:solidFill>
                <a:latin typeface="FTGFCJ+Arial-BoldMT"/>
                <a:cs typeface="FTGFCJ+Arial-BoldMT"/>
              </a:rPr>
              <a:t>Torque:</a:t>
            </a:r>
          </a:p>
          <a:p>
            <a:pPr marL="0" marR="0">
              <a:lnSpc>
                <a:spcPts val="1340"/>
              </a:lnSpc>
              <a:spcBef>
                <a:spcPts val="1789"/>
              </a:spcBef>
              <a:spcAft>
                <a:spcPts val="0"/>
              </a:spcAft>
            </a:pPr>
            <a:r>
              <a:rPr dirty="0" sz="1200" spc="-20" b="1">
                <a:solidFill>
                  <a:srgbClr val="333333"/>
                </a:solidFill>
                <a:latin typeface="FTGFCJ+Arial-BoldMT"/>
                <a:cs typeface="FTGFCJ+Arial-BoldMT"/>
              </a:rPr>
              <a:t>IP</a:t>
            </a:r>
            <a:r>
              <a:rPr dirty="0" sz="1200" spc="11" b="1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200" spc="-20" b="1">
                <a:solidFill>
                  <a:srgbClr val="333333"/>
                </a:solidFill>
                <a:latin typeface="FTGFCJ+Arial-BoldMT"/>
                <a:cs typeface="FTGFCJ+Arial-BoldMT"/>
              </a:rPr>
              <a:t>Rating:</a:t>
            </a:r>
          </a:p>
          <a:p>
            <a:pPr marL="0" marR="0">
              <a:lnSpc>
                <a:spcPts val="1340"/>
              </a:lnSpc>
              <a:spcBef>
                <a:spcPts val="1789"/>
              </a:spcBef>
              <a:spcAft>
                <a:spcPts val="0"/>
              </a:spcAft>
            </a:pPr>
            <a:r>
              <a:rPr dirty="0" sz="1200" spc="-20" b="1">
                <a:solidFill>
                  <a:srgbClr val="333333"/>
                </a:solidFill>
                <a:latin typeface="FTGFCJ+Arial-BoldMT"/>
                <a:cs typeface="FTGFCJ+Arial-BoldMT"/>
              </a:rPr>
              <a:t>Dimensions: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6311619" y="4978556"/>
            <a:ext cx="1153973" cy="9906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spc="-20" b="1">
                <a:solidFill>
                  <a:srgbClr val="333333"/>
                </a:solidFill>
                <a:latin typeface="FTGFCJ+Arial-BoldMT"/>
                <a:cs typeface="FTGFCJ+Arial-BoldMT"/>
              </a:rPr>
              <a:t>Rated</a:t>
            </a:r>
            <a:r>
              <a:rPr dirty="0" sz="1200" spc="11" b="1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200" spc="-20" b="1">
                <a:solidFill>
                  <a:srgbClr val="333333"/>
                </a:solidFill>
                <a:latin typeface="FTGFCJ+Arial-BoldMT"/>
                <a:cs typeface="FTGFCJ+Arial-BoldMT"/>
              </a:rPr>
              <a:t>Torque:</a:t>
            </a:r>
          </a:p>
          <a:p>
            <a:pPr marL="0" marR="0">
              <a:lnSpc>
                <a:spcPts val="1340"/>
              </a:lnSpc>
              <a:spcBef>
                <a:spcPts val="1789"/>
              </a:spcBef>
              <a:spcAft>
                <a:spcPts val="0"/>
              </a:spcAft>
            </a:pPr>
            <a:r>
              <a:rPr dirty="0" sz="1200" spc="-20" b="1">
                <a:solidFill>
                  <a:srgbClr val="333333"/>
                </a:solidFill>
                <a:latin typeface="FTGFCJ+Arial-BoldMT"/>
                <a:cs typeface="FTGFCJ+Arial-BoldMT"/>
              </a:rPr>
              <a:t>IP</a:t>
            </a:r>
            <a:r>
              <a:rPr dirty="0" sz="1200" spc="11" b="1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200" spc="-20" b="1">
                <a:solidFill>
                  <a:srgbClr val="333333"/>
                </a:solidFill>
                <a:latin typeface="FTGFCJ+Arial-BoldMT"/>
                <a:cs typeface="FTGFCJ+Arial-BoldMT"/>
              </a:rPr>
              <a:t>Rating:</a:t>
            </a:r>
          </a:p>
          <a:p>
            <a:pPr marL="0" marR="0">
              <a:lnSpc>
                <a:spcPts val="1340"/>
              </a:lnSpc>
              <a:spcBef>
                <a:spcPts val="1789"/>
              </a:spcBef>
              <a:spcAft>
                <a:spcPts val="0"/>
              </a:spcAft>
            </a:pPr>
            <a:r>
              <a:rPr dirty="0" sz="1200" spc="-20" b="1">
                <a:solidFill>
                  <a:srgbClr val="333333"/>
                </a:solidFill>
                <a:latin typeface="FTGFCJ+Arial-BoldMT"/>
                <a:cs typeface="FTGFCJ+Arial-BoldMT"/>
              </a:rPr>
              <a:t>Dimensions: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9095550" y="4978556"/>
            <a:ext cx="1153973" cy="9906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spc="-20" b="1">
                <a:solidFill>
                  <a:srgbClr val="333333"/>
                </a:solidFill>
                <a:latin typeface="FTGFCJ+Arial-BoldMT"/>
                <a:cs typeface="FTGFCJ+Arial-BoldMT"/>
              </a:rPr>
              <a:t>Rated</a:t>
            </a:r>
            <a:r>
              <a:rPr dirty="0" sz="1200" spc="11" b="1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200" spc="-20" b="1">
                <a:solidFill>
                  <a:srgbClr val="333333"/>
                </a:solidFill>
                <a:latin typeface="FTGFCJ+Arial-BoldMT"/>
                <a:cs typeface="FTGFCJ+Arial-BoldMT"/>
              </a:rPr>
              <a:t>Torque:</a:t>
            </a:r>
          </a:p>
          <a:p>
            <a:pPr marL="0" marR="0">
              <a:lnSpc>
                <a:spcPts val="1340"/>
              </a:lnSpc>
              <a:spcBef>
                <a:spcPts val="1789"/>
              </a:spcBef>
              <a:spcAft>
                <a:spcPts val="0"/>
              </a:spcAft>
            </a:pPr>
            <a:r>
              <a:rPr dirty="0" sz="1200" spc="-20" b="1">
                <a:solidFill>
                  <a:srgbClr val="333333"/>
                </a:solidFill>
                <a:latin typeface="FTGFCJ+Arial-BoldMT"/>
                <a:cs typeface="FTGFCJ+Arial-BoldMT"/>
              </a:rPr>
              <a:t>IP</a:t>
            </a:r>
            <a:r>
              <a:rPr dirty="0" sz="1200" spc="11" b="1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200" spc="-20" b="1">
                <a:solidFill>
                  <a:srgbClr val="333333"/>
                </a:solidFill>
                <a:latin typeface="FTGFCJ+Arial-BoldMT"/>
                <a:cs typeface="FTGFCJ+Arial-BoldMT"/>
              </a:rPr>
              <a:t>Rating:</a:t>
            </a:r>
          </a:p>
          <a:p>
            <a:pPr marL="0" marR="0">
              <a:lnSpc>
                <a:spcPts val="1340"/>
              </a:lnSpc>
              <a:spcBef>
                <a:spcPts val="1789"/>
              </a:spcBef>
              <a:spcAft>
                <a:spcPts val="0"/>
              </a:spcAft>
            </a:pPr>
            <a:r>
              <a:rPr dirty="0" sz="1200" spc="-20" b="1">
                <a:solidFill>
                  <a:srgbClr val="333333"/>
                </a:solidFill>
                <a:latin typeface="FTGFCJ+Arial-BoldMT"/>
                <a:cs typeface="FTGFCJ+Arial-BoldMT"/>
              </a:rPr>
              <a:t>Dimensions: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1811216" y="5369716"/>
            <a:ext cx="880031" cy="20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spc="-20">
                <a:solidFill>
                  <a:srgbClr val="333333"/>
                </a:solidFill>
                <a:latin typeface="VHNHUV+ArialMT"/>
                <a:cs typeface="VHNHUV+ArialMT"/>
              </a:rPr>
              <a:t>IP54</a:t>
            </a:r>
            <a:r>
              <a:rPr dirty="0" sz="1200" spc="12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333333"/>
                </a:solidFill>
                <a:latin typeface="VHNHUV+ArialMT"/>
                <a:cs typeface="VHNHUV+ArialMT"/>
              </a:rPr>
              <a:t>/</a:t>
            </a:r>
            <a:r>
              <a:rPr dirty="0" sz="120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200" spc="-20">
                <a:solidFill>
                  <a:srgbClr val="333333"/>
                </a:solidFill>
                <a:latin typeface="VHNHUV+ArialMT"/>
                <a:cs typeface="VHNHUV+ArialMT"/>
              </a:rPr>
              <a:t>IP65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4572000" y="5369716"/>
            <a:ext cx="880031" cy="20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spc="-20">
                <a:solidFill>
                  <a:srgbClr val="333333"/>
                </a:solidFill>
                <a:latin typeface="VHNHUV+ArialMT"/>
                <a:cs typeface="VHNHUV+ArialMT"/>
              </a:rPr>
              <a:t>IP54</a:t>
            </a:r>
            <a:r>
              <a:rPr dirty="0" sz="1200" spc="12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333333"/>
                </a:solidFill>
                <a:latin typeface="VHNHUV+ArialMT"/>
                <a:cs typeface="VHNHUV+ArialMT"/>
              </a:rPr>
              <a:t>/</a:t>
            </a:r>
            <a:r>
              <a:rPr dirty="0" sz="120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200" spc="-20">
                <a:solidFill>
                  <a:srgbClr val="333333"/>
                </a:solidFill>
                <a:latin typeface="VHNHUV+ArialMT"/>
                <a:cs typeface="VHNHUV+ArialMT"/>
              </a:rPr>
              <a:t>IP65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7386728" y="5369716"/>
            <a:ext cx="880031" cy="20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spc="-20">
                <a:solidFill>
                  <a:srgbClr val="333333"/>
                </a:solidFill>
                <a:latin typeface="VHNHUV+ArialMT"/>
                <a:cs typeface="VHNHUV+ArialMT"/>
              </a:rPr>
              <a:t>IP54</a:t>
            </a:r>
            <a:r>
              <a:rPr dirty="0" sz="1200" spc="12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333333"/>
                </a:solidFill>
                <a:latin typeface="VHNHUV+ArialMT"/>
                <a:cs typeface="VHNHUV+ArialMT"/>
              </a:rPr>
              <a:t>/</a:t>
            </a:r>
            <a:r>
              <a:rPr dirty="0" sz="120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200" spc="-20">
                <a:solidFill>
                  <a:srgbClr val="333333"/>
                </a:solidFill>
                <a:latin typeface="VHNHUV+ArialMT"/>
                <a:cs typeface="VHNHUV+ArialMT"/>
              </a:rPr>
              <a:t>IP65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10147323" y="5369716"/>
            <a:ext cx="880031" cy="20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spc="-20">
                <a:solidFill>
                  <a:srgbClr val="333333"/>
                </a:solidFill>
                <a:latin typeface="VHNHUV+ArialMT"/>
                <a:cs typeface="VHNHUV+ArialMT"/>
              </a:rPr>
              <a:t>IP54</a:t>
            </a:r>
            <a:r>
              <a:rPr dirty="0" sz="1200" spc="12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333333"/>
                </a:solidFill>
                <a:latin typeface="VHNHUV+ArialMT"/>
                <a:cs typeface="VHNHUV+ArialMT"/>
              </a:rPr>
              <a:t>/</a:t>
            </a:r>
            <a:r>
              <a:rPr dirty="0" sz="120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200" spc="-20">
                <a:solidFill>
                  <a:srgbClr val="333333"/>
                </a:solidFill>
                <a:latin typeface="VHNHUV+ArialMT"/>
                <a:cs typeface="VHNHUV+ArialMT"/>
              </a:rPr>
              <a:t>IP65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1811216" y="5692296"/>
            <a:ext cx="1267356" cy="39123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spc="-20">
                <a:solidFill>
                  <a:srgbClr val="333333"/>
                </a:solidFill>
                <a:latin typeface="VHNHUV+ArialMT"/>
                <a:cs typeface="VHNHUV+ArialMT"/>
              </a:rPr>
              <a:t>14.5”</a:t>
            </a:r>
            <a:r>
              <a:rPr dirty="0" sz="1200" spc="12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333333"/>
                </a:solidFill>
                <a:latin typeface="VHNHUV+ArialMT"/>
                <a:cs typeface="VHNHUV+ArialMT"/>
              </a:rPr>
              <a:t>x</a:t>
            </a:r>
            <a:r>
              <a:rPr dirty="0" sz="120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200" spc="-20">
                <a:solidFill>
                  <a:srgbClr val="333333"/>
                </a:solidFill>
                <a:latin typeface="VHNHUV+ArialMT"/>
                <a:cs typeface="VHNHUV+ArialMT"/>
              </a:rPr>
              <a:t>9.1”</a:t>
            </a:r>
            <a:r>
              <a:rPr dirty="0" sz="1200" spc="15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700" spc="-20">
                <a:solidFill>
                  <a:srgbClr val="333333"/>
                </a:solidFill>
                <a:latin typeface="VHNHUV+ArialMT"/>
                <a:cs typeface="VHNHUV+ArialMT"/>
              </a:rPr>
              <a:t>w/o</a:t>
            </a:r>
            <a:r>
              <a:rPr dirty="0" sz="70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700" spc="-20">
                <a:solidFill>
                  <a:srgbClr val="333333"/>
                </a:solidFill>
                <a:latin typeface="VHNHUV+ArialMT"/>
                <a:cs typeface="VHNHUV+ArialMT"/>
              </a:rPr>
              <a:t>shaft</a:t>
            </a:r>
          </a:p>
          <a:p>
            <a:pPr marL="0" marR="0">
              <a:lnSpc>
                <a:spcPts val="1340"/>
              </a:lnSpc>
              <a:spcBef>
                <a:spcPts val="149"/>
              </a:spcBef>
              <a:spcAft>
                <a:spcPts val="0"/>
              </a:spcAft>
            </a:pPr>
            <a:r>
              <a:rPr dirty="0" sz="1200" spc="-20">
                <a:solidFill>
                  <a:srgbClr val="333333"/>
                </a:solidFill>
                <a:latin typeface="VHNHUV+ArialMT"/>
                <a:cs typeface="VHNHUV+ArialMT"/>
              </a:rPr>
              <a:t>(36.7</a:t>
            </a:r>
            <a:r>
              <a:rPr dirty="0" sz="1200" spc="12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333333"/>
                </a:solidFill>
                <a:latin typeface="VHNHUV+ArialMT"/>
                <a:cs typeface="VHNHUV+ArialMT"/>
              </a:rPr>
              <a:t>x</a:t>
            </a:r>
            <a:r>
              <a:rPr dirty="0" sz="120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200" spc="-20">
                <a:solidFill>
                  <a:srgbClr val="333333"/>
                </a:solidFill>
                <a:latin typeface="VHNHUV+ArialMT"/>
                <a:cs typeface="VHNHUV+ArialMT"/>
              </a:rPr>
              <a:t>23.1</a:t>
            </a:r>
            <a:r>
              <a:rPr dirty="0" sz="1200" spc="12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200" spc="-20">
                <a:solidFill>
                  <a:srgbClr val="333333"/>
                </a:solidFill>
                <a:latin typeface="VHNHUV+ArialMT"/>
                <a:cs typeface="VHNHUV+ArialMT"/>
              </a:rPr>
              <a:t>cm)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4572000" y="5692296"/>
            <a:ext cx="1301631" cy="34611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spc="-30">
                <a:solidFill>
                  <a:srgbClr val="333333"/>
                </a:solidFill>
                <a:latin typeface="VHNHUV+ArialMT"/>
                <a:cs typeface="VHNHUV+ArialMT"/>
              </a:rPr>
              <a:t>16.4”</a:t>
            </a:r>
            <a:r>
              <a:rPr dirty="0" sz="120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333333"/>
                </a:solidFill>
                <a:latin typeface="VHNHUV+ArialMT"/>
                <a:cs typeface="VHNHUV+ArialMT"/>
              </a:rPr>
              <a:t>x</a:t>
            </a:r>
            <a:r>
              <a:rPr dirty="0" sz="1200" spc="-28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200" spc="-30">
                <a:solidFill>
                  <a:srgbClr val="333333"/>
                </a:solidFill>
                <a:latin typeface="VHNHUV+ArialMT"/>
                <a:cs typeface="VHNHUV+ArialMT"/>
              </a:rPr>
              <a:t>8.7”</a:t>
            </a:r>
            <a:r>
              <a:rPr dirty="0" sz="120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800" spc="-20">
                <a:solidFill>
                  <a:srgbClr val="333333"/>
                </a:solidFill>
                <a:latin typeface="VHNHUV+ArialMT"/>
                <a:cs typeface="VHNHUV+ArialMT"/>
              </a:rPr>
              <a:t>w/o</a:t>
            </a:r>
            <a:r>
              <a:rPr dirty="0" sz="80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800" spc="-20">
                <a:solidFill>
                  <a:srgbClr val="333333"/>
                </a:solidFill>
                <a:latin typeface="VHNHUV+ArialMT"/>
                <a:cs typeface="VHNHUV+ArialMT"/>
              </a:rPr>
              <a:t>shaft</a:t>
            </a:r>
          </a:p>
          <a:p>
            <a:pPr marL="0" marR="0">
              <a:lnSpc>
                <a:spcPts val="1005"/>
              </a:lnSpc>
              <a:spcBef>
                <a:spcPts val="79"/>
              </a:spcBef>
              <a:spcAft>
                <a:spcPts val="0"/>
              </a:spcAft>
            </a:pPr>
            <a:r>
              <a:rPr dirty="0" sz="900" spc="-30">
                <a:solidFill>
                  <a:srgbClr val="333333"/>
                </a:solidFill>
                <a:latin typeface="VHNHUV+ArialMT"/>
                <a:cs typeface="VHNHUV+ArialMT"/>
              </a:rPr>
              <a:t>(41.17</a:t>
            </a:r>
            <a:r>
              <a:rPr dirty="0" sz="90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900">
                <a:solidFill>
                  <a:srgbClr val="333333"/>
                </a:solidFill>
                <a:latin typeface="VHNHUV+ArialMT"/>
                <a:cs typeface="VHNHUV+ArialMT"/>
              </a:rPr>
              <a:t>x</a:t>
            </a:r>
            <a:r>
              <a:rPr dirty="0" sz="900" spc="-36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900" spc="-30">
                <a:solidFill>
                  <a:srgbClr val="333333"/>
                </a:solidFill>
                <a:latin typeface="VHNHUV+ArialMT"/>
                <a:cs typeface="VHNHUV+ArialMT"/>
              </a:rPr>
              <a:t>22.1</a:t>
            </a:r>
            <a:r>
              <a:rPr dirty="0" sz="90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900" spc="-30">
                <a:solidFill>
                  <a:srgbClr val="333333"/>
                </a:solidFill>
                <a:latin typeface="VHNHUV+ArialMT"/>
                <a:cs typeface="VHNHUV+ArialMT"/>
              </a:rPr>
              <a:t>cm)</a:t>
            </a:r>
          </a:p>
        </p:txBody>
      </p:sp>
      <p:sp>
        <p:nvSpPr>
          <p:cNvPr id="46" name="object 46"/>
          <p:cNvSpPr txBox="1"/>
          <p:nvPr/>
        </p:nvSpPr>
        <p:spPr>
          <a:xfrm>
            <a:off x="7386728" y="5692296"/>
            <a:ext cx="1351161" cy="34611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333333"/>
                </a:solidFill>
                <a:latin typeface="VHNHUV+ArialMT"/>
                <a:cs typeface="VHNHUV+ArialMT"/>
              </a:rPr>
              <a:t>18.6”</a:t>
            </a:r>
            <a:r>
              <a:rPr dirty="0" sz="1200" spc="33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333333"/>
                </a:solidFill>
                <a:latin typeface="VHNHUV+ArialMT"/>
                <a:cs typeface="VHNHUV+ArialMT"/>
              </a:rPr>
              <a:t>x</a:t>
            </a:r>
            <a:r>
              <a:rPr dirty="0" sz="1200" spc="31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333333"/>
                </a:solidFill>
                <a:latin typeface="VHNHUV+ArialMT"/>
                <a:cs typeface="VHNHUV+ArialMT"/>
              </a:rPr>
              <a:t>8.7”</a:t>
            </a:r>
            <a:r>
              <a:rPr dirty="0" sz="1200" spc="36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800" spc="-20">
                <a:solidFill>
                  <a:srgbClr val="333333"/>
                </a:solidFill>
                <a:latin typeface="VHNHUV+ArialMT"/>
                <a:cs typeface="VHNHUV+ArialMT"/>
              </a:rPr>
              <a:t>w/o</a:t>
            </a:r>
            <a:r>
              <a:rPr dirty="0" sz="80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800" spc="-20">
                <a:solidFill>
                  <a:srgbClr val="333333"/>
                </a:solidFill>
                <a:latin typeface="VHNHUV+ArialMT"/>
                <a:cs typeface="VHNHUV+ArialMT"/>
              </a:rPr>
              <a:t>shaft</a:t>
            </a:r>
          </a:p>
          <a:p>
            <a:pPr marL="0" marR="0">
              <a:lnSpc>
                <a:spcPts val="1005"/>
              </a:lnSpc>
              <a:spcBef>
                <a:spcPts val="79"/>
              </a:spcBef>
              <a:spcAft>
                <a:spcPts val="0"/>
              </a:spcAft>
            </a:pPr>
            <a:r>
              <a:rPr dirty="0" sz="900">
                <a:solidFill>
                  <a:srgbClr val="333333"/>
                </a:solidFill>
                <a:latin typeface="VHNHUV+ArialMT"/>
                <a:cs typeface="VHNHUV+ArialMT"/>
              </a:rPr>
              <a:t>(47.2</a:t>
            </a:r>
            <a:r>
              <a:rPr dirty="0" sz="900" spc="23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900">
                <a:solidFill>
                  <a:srgbClr val="333333"/>
                </a:solidFill>
                <a:latin typeface="VHNHUV+ArialMT"/>
                <a:cs typeface="VHNHUV+ArialMT"/>
              </a:rPr>
              <a:t>x</a:t>
            </a:r>
            <a:r>
              <a:rPr dirty="0" sz="900" spc="23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900">
                <a:solidFill>
                  <a:srgbClr val="333333"/>
                </a:solidFill>
                <a:latin typeface="VHNHUV+ArialMT"/>
                <a:cs typeface="VHNHUV+ArialMT"/>
              </a:rPr>
              <a:t>22.1</a:t>
            </a:r>
            <a:r>
              <a:rPr dirty="0" sz="900" spc="25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900">
                <a:solidFill>
                  <a:srgbClr val="333333"/>
                </a:solidFill>
                <a:latin typeface="VHNHUV+ArialMT"/>
                <a:cs typeface="VHNHUV+ArialMT"/>
              </a:rPr>
              <a:t>cm)</a:t>
            </a:r>
          </a:p>
        </p:txBody>
      </p:sp>
      <p:sp>
        <p:nvSpPr>
          <p:cNvPr id="47" name="object 47"/>
          <p:cNvSpPr txBox="1"/>
          <p:nvPr/>
        </p:nvSpPr>
        <p:spPr>
          <a:xfrm>
            <a:off x="10147323" y="5692296"/>
            <a:ext cx="1268611" cy="34611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spc="-50">
                <a:solidFill>
                  <a:srgbClr val="333333"/>
                </a:solidFill>
                <a:latin typeface="VHNHUV+ArialMT"/>
                <a:cs typeface="VHNHUV+ArialMT"/>
              </a:rPr>
              <a:t>21.1”</a:t>
            </a:r>
            <a:r>
              <a:rPr dirty="0" sz="1200" spc="-17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333333"/>
                </a:solidFill>
                <a:latin typeface="VHNHUV+ArialMT"/>
                <a:cs typeface="VHNHUV+ArialMT"/>
              </a:rPr>
              <a:t>x</a:t>
            </a:r>
            <a:r>
              <a:rPr dirty="0" sz="1200" spc="-68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200" spc="-50">
                <a:solidFill>
                  <a:srgbClr val="333333"/>
                </a:solidFill>
                <a:latin typeface="VHNHUV+ArialMT"/>
                <a:cs typeface="VHNHUV+ArialMT"/>
              </a:rPr>
              <a:t>8.9”</a:t>
            </a:r>
            <a:r>
              <a:rPr dirty="0" sz="1200" spc="-14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800" spc="-20">
                <a:solidFill>
                  <a:srgbClr val="333333"/>
                </a:solidFill>
                <a:latin typeface="VHNHUV+ArialMT"/>
                <a:cs typeface="VHNHUV+ArialMT"/>
              </a:rPr>
              <a:t>w/o</a:t>
            </a:r>
            <a:r>
              <a:rPr dirty="0" sz="80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800" spc="-20">
                <a:solidFill>
                  <a:srgbClr val="333333"/>
                </a:solidFill>
                <a:latin typeface="VHNHUV+ArialMT"/>
                <a:cs typeface="VHNHUV+ArialMT"/>
              </a:rPr>
              <a:t>shaft</a:t>
            </a:r>
          </a:p>
          <a:p>
            <a:pPr marL="0" marR="0">
              <a:lnSpc>
                <a:spcPts val="1005"/>
              </a:lnSpc>
              <a:spcBef>
                <a:spcPts val="79"/>
              </a:spcBef>
              <a:spcAft>
                <a:spcPts val="0"/>
              </a:spcAft>
            </a:pPr>
            <a:r>
              <a:rPr dirty="0" sz="900" spc="-50">
                <a:solidFill>
                  <a:srgbClr val="333333"/>
                </a:solidFill>
                <a:latin typeface="VHNHUV+ArialMT"/>
                <a:cs typeface="VHNHUV+ArialMT"/>
              </a:rPr>
              <a:t>(53.7</a:t>
            </a:r>
            <a:r>
              <a:rPr dirty="0" sz="900" spc="-25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900">
                <a:solidFill>
                  <a:srgbClr val="333333"/>
                </a:solidFill>
                <a:latin typeface="VHNHUV+ArialMT"/>
                <a:cs typeface="VHNHUV+ArialMT"/>
              </a:rPr>
              <a:t>x</a:t>
            </a:r>
            <a:r>
              <a:rPr dirty="0" sz="900" spc="-75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900" spc="-50">
                <a:solidFill>
                  <a:srgbClr val="333333"/>
                </a:solidFill>
                <a:latin typeface="VHNHUV+ArialMT"/>
                <a:cs typeface="VHNHUV+ArialMT"/>
              </a:rPr>
              <a:t>22.5</a:t>
            </a:r>
            <a:r>
              <a:rPr dirty="0" sz="900" spc="-25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900" spc="-50">
                <a:solidFill>
                  <a:srgbClr val="333333"/>
                </a:solidFill>
                <a:latin typeface="VHNHUV+ArialMT"/>
                <a:cs typeface="VHNHUV+ArialMT"/>
              </a:rPr>
              <a:t>cm)</a:t>
            </a:r>
          </a:p>
        </p:txBody>
      </p:sp>
      <p:sp>
        <p:nvSpPr>
          <p:cNvPr id="48" name="object 48"/>
          <p:cNvSpPr txBox="1"/>
          <p:nvPr/>
        </p:nvSpPr>
        <p:spPr>
          <a:xfrm>
            <a:off x="743756" y="5783736"/>
            <a:ext cx="1066948" cy="20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spc="-20" b="1">
                <a:solidFill>
                  <a:srgbClr val="333333"/>
                </a:solidFill>
                <a:latin typeface="FTGFCJ+Arial-BoldMT"/>
                <a:cs typeface="FTGFCJ+Arial-BoldMT"/>
              </a:rPr>
              <a:t>Dimensions:</a:t>
            </a:r>
          </a:p>
        </p:txBody>
      </p:sp>
      <p:sp>
        <p:nvSpPr>
          <p:cNvPr id="49" name="object 49"/>
          <p:cNvSpPr txBox="1"/>
          <p:nvPr/>
        </p:nvSpPr>
        <p:spPr>
          <a:xfrm>
            <a:off x="576262" y="6584782"/>
            <a:ext cx="1932811" cy="15160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893"/>
              </a:lnSpc>
              <a:spcBef>
                <a:spcPts val="0"/>
              </a:spcBef>
              <a:spcAft>
                <a:spcPts val="0"/>
              </a:spcAft>
            </a:pPr>
            <a:r>
              <a:rPr dirty="0" sz="800">
                <a:solidFill>
                  <a:srgbClr val="323e48"/>
                </a:solidFill>
                <a:latin typeface="VHNHUV+ArialMT"/>
                <a:cs typeface="VHNHUV+ArialMT"/>
              </a:rPr>
              <a:t>23</a:t>
            </a:r>
            <a:r>
              <a:rPr dirty="0" sz="800" spc="771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700" spc="30">
                <a:solidFill>
                  <a:srgbClr val="323e48"/>
                </a:solidFill>
                <a:latin typeface="VHNHUV+ArialMT"/>
                <a:cs typeface="VHNHUV+ArialMT"/>
              </a:rPr>
              <a:t>©2025</a:t>
            </a:r>
            <a:r>
              <a:rPr dirty="0" sz="700" spc="49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700" spc="30">
                <a:solidFill>
                  <a:srgbClr val="323e48"/>
                </a:solidFill>
                <a:latin typeface="VHNHUV+ArialMT"/>
                <a:cs typeface="VHNHUV+ArialMT"/>
              </a:rPr>
              <a:t>Infinitum</a:t>
            </a:r>
            <a:r>
              <a:rPr dirty="0" sz="700" spc="49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323e48"/>
                </a:solidFill>
                <a:latin typeface="VHNHUV+ArialMT"/>
                <a:cs typeface="VHNHUV+ArialMT"/>
              </a:rPr>
              <a:t>|</a:t>
            </a:r>
            <a:r>
              <a:rPr dirty="0" sz="700" spc="77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700" spc="30">
                <a:solidFill>
                  <a:srgbClr val="323e48"/>
                </a:solidFill>
                <a:latin typeface="VHNHUV+ArialMT"/>
                <a:cs typeface="VHNHUV+ArialMT"/>
              </a:rPr>
              <a:t>All</a:t>
            </a:r>
            <a:r>
              <a:rPr dirty="0" sz="700" spc="49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700" spc="30">
                <a:solidFill>
                  <a:srgbClr val="323e48"/>
                </a:solidFill>
                <a:latin typeface="VHNHUV+ArialMT"/>
                <a:cs typeface="VHNHUV+ArialMT"/>
              </a:rPr>
              <a:t>rights</a:t>
            </a:r>
            <a:r>
              <a:rPr dirty="0" sz="700" spc="49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700" spc="30">
                <a:solidFill>
                  <a:srgbClr val="323e48"/>
                </a:solidFill>
                <a:latin typeface="VHNHUV+ArialMT"/>
                <a:cs typeface="VHNHUV+ArialMT"/>
              </a:rPr>
              <a:t>reserved</a:t>
            </a:r>
          </a:p>
        </p:txBody>
      </p:sp>
    </p:spTree>
  </p:cSld>
  <p:clrMapOvr>
    <a:masterClrMapping/>
  </p:clrMapOvr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14400" y="1669253"/>
            <a:ext cx="3543842" cy="126588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915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 spc="30" b="1">
                <a:solidFill>
                  <a:srgbClr val="ffffff"/>
                </a:solidFill>
                <a:latin typeface="FTGFCJ+Arial-BoldMT"/>
                <a:cs typeface="FTGFCJ+Arial-BoldMT"/>
              </a:rPr>
              <a:t>Data</a:t>
            </a:r>
            <a:r>
              <a:rPr dirty="0" sz="4400" spc="149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400" spc="28" b="1">
                <a:solidFill>
                  <a:srgbClr val="ffffff"/>
                </a:solidFill>
                <a:latin typeface="FTGFCJ+Arial-BoldMT"/>
                <a:cs typeface="FTGFCJ+Arial-BoldMT"/>
              </a:rPr>
              <a:t>Center</a:t>
            </a:r>
          </a:p>
          <a:p>
            <a:pPr marL="0" marR="0">
              <a:lnSpc>
                <a:spcPts val="4751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 spc="27" b="1">
                <a:solidFill>
                  <a:srgbClr val="ffffff"/>
                </a:solidFill>
                <a:latin typeface="FTGFCJ+Arial-BoldMT"/>
                <a:cs typeface="FTGFCJ+Arial-BoldMT"/>
              </a:rPr>
              <a:t>Applications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366412" y="2319702"/>
            <a:ext cx="1255943" cy="274636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84161" marR="0">
              <a:lnSpc>
                <a:spcPts val="1452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 b="1">
                <a:solidFill>
                  <a:srgbClr val="323e48"/>
                </a:solidFill>
                <a:latin typeface="FTGFCJ+Arial-BoldMT"/>
                <a:cs typeface="FTGFCJ+Arial-BoldMT"/>
              </a:rPr>
              <a:t>Fan</a:t>
            </a:r>
            <a:r>
              <a:rPr dirty="0" sz="1300" spc="44" b="1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300" spc="10" b="1">
                <a:solidFill>
                  <a:srgbClr val="323e48"/>
                </a:solidFill>
                <a:latin typeface="FTGFCJ+Arial-BoldMT"/>
                <a:cs typeface="FTGFCJ+Arial-BoldMT"/>
              </a:rPr>
              <a:t>Array</a:t>
            </a:r>
          </a:p>
          <a:p>
            <a:pPr marL="0" marR="0">
              <a:lnSpc>
                <a:spcPts val="1452"/>
              </a:lnSpc>
              <a:spcBef>
                <a:spcPts val="8433"/>
              </a:spcBef>
              <a:spcAft>
                <a:spcPts val="0"/>
              </a:spcAft>
            </a:pPr>
            <a:r>
              <a:rPr dirty="0" sz="1300" spc="10" b="1">
                <a:solidFill>
                  <a:srgbClr val="323e48"/>
                </a:solidFill>
                <a:latin typeface="FTGFCJ+Arial-BoldMT"/>
                <a:cs typeface="FTGFCJ+Arial-BoldMT"/>
              </a:rPr>
              <a:t>CRAC</a:t>
            </a:r>
            <a:r>
              <a:rPr dirty="0" sz="1300" spc="44" b="1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300" b="1">
                <a:solidFill>
                  <a:srgbClr val="323e48"/>
                </a:solidFill>
                <a:latin typeface="FTGFCJ+Arial-BoldMT"/>
                <a:cs typeface="FTGFCJ+Arial-BoldMT"/>
              </a:rPr>
              <a:t>/</a:t>
            </a:r>
            <a:r>
              <a:rPr dirty="0" sz="1300" spc="54" b="1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300" spc="10" b="1">
                <a:solidFill>
                  <a:srgbClr val="323e48"/>
                </a:solidFill>
                <a:latin typeface="FTGFCJ+Arial-BoldMT"/>
                <a:cs typeface="FTGFCJ+Arial-BoldMT"/>
              </a:rPr>
              <a:t>CRAH</a:t>
            </a:r>
          </a:p>
          <a:p>
            <a:pPr marL="371792" marR="0">
              <a:lnSpc>
                <a:spcPts val="1452"/>
              </a:lnSpc>
              <a:spcBef>
                <a:spcPts val="8433"/>
              </a:spcBef>
              <a:spcAft>
                <a:spcPts val="0"/>
              </a:spcAft>
            </a:pPr>
            <a:r>
              <a:rPr dirty="0" sz="1300" spc="10" b="1">
                <a:solidFill>
                  <a:srgbClr val="323e48"/>
                </a:solidFill>
                <a:latin typeface="FTGFCJ+Arial-BoldMT"/>
                <a:cs typeface="FTGFCJ+Arial-BoldMT"/>
              </a:rPr>
              <a:t>CDU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116802" y="2319681"/>
            <a:ext cx="1472793" cy="274636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90011" marR="0">
              <a:lnSpc>
                <a:spcPts val="1452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 spc="10" b="1">
                <a:solidFill>
                  <a:srgbClr val="323e48"/>
                </a:solidFill>
                <a:latin typeface="FTGFCJ+Arial-BoldMT"/>
                <a:cs typeface="FTGFCJ+Arial-BoldMT"/>
              </a:rPr>
              <a:t>AHU</a:t>
            </a:r>
            <a:r>
              <a:rPr dirty="0" sz="1300" spc="44" b="1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300" b="1">
                <a:solidFill>
                  <a:srgbClr val="323e48"/>
                </a:solidFill>
                <a:latin typeface="FTGFCJ+Arial-BoldMT"/>
                <a:cs typeface="FTGFCJ+Arial-BoldMT"/>
              </a:rPr>
              <a:t>/</a:t>
            </a:r>
            <a:r>
              <a:rPr dirty="0" sz="1300" spc="54" b="1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300" b="1">
                <a:solidFill>
                  <a:srgbClr val="323e48"/>
                </a:solidFill>
                <a:latin typeface="FTGFCJ+Arial-BoldMT"/>
                <a:cs typeface="FTGFCJ+Arial-BoldMT"/>
              </a:rPr>
              <a:t>IDEC</a:t>
            </a:r>
          </a:p>
          <a:p>
            <a:pPr marL="0" marR="0">
              <a:lnSpc>
                <a:spcPts val="1452"/>
              </a:lnSpc>
              <a:spcBef>
                <a:spcPts val="8433"/>
              </a:spcBef>
              <a:spcAft>
                <a:spcPts val="0"/>
              </a:spcAft>
            </a:pPr>
            <a:r>
              <a:rPr dirty="0" sz="1300" b="1">
                <a:solidFill>
                  <a:srgbClr val="323e48"/>
                </a:solidFill>
                <a:latin typeface="FTGFCJ+Arial-BoldMT"/>
                <a:cs typeface="FTGFCJ+Arial-BoldMT"/>
              </a:rPr>
              <a:t>Centrifugal</a:t>
            </a:r>
            <a:r>
              <a:rPr dirty="0" sz="1300" spc="44" b="1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300" b="1">
                <a:solidFill>
                  <a:srgbClr val="323e48"/>
                </a:solidFill>
                <a:latin typeface="FTGFCJ+Arial-BoldMT"/>
                <a:cs typeface="FTGFCJ+Arial-BoldMT"/>
              </a:rPr>
              <a:t>Fans</a:t>
            </a:r>
          </a:p>
          <a:p>
            <a:pPr marL="220173" marR="0">
              <a:lnSpc>
                <a:spcPts val="1452"/>
              </a:lnSpc>
              <a:spcBef>
                <a:spcPts val="8433"/>
              </a:spcBef>
              <a:spcAft>
                <a:spcPts val="0"/>
              </a:spcAft>
            </a:pPr>
            <a:r>
              <a:rPr dirty="0" sz="1300" spc="10" b="1">
                <a:solidFill>
                  <a:srgbClr val="323e48"/>
                </a:solidFill>
                <a:latin typeface="FTGFCJ+Arial-BoldMT"/>
                <a:cs typeface="FTGFCJ+Arial-BoldMT"/>
              </a:rPr>
              <a:t>Axial</a:t>
            </a:r>
            <a:r>
              <a:rPr dirty="0" sz="1300" spc="43" b="1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300" b="1">
                <a:solidFill>
                  <a:srgbClr val="323e48"/>
                </a:solidFill>
                <a:latin typeface="FTGFCJ+Arial-BoldMT"/>
                <a:cs typeface="FTGFCJ+Arial-BoldMT"/>
              </a:rPr>
              <a:t>Fans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49015" y="3179240"/>
            <a:ext cx="4366482" cy="2651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ffffff"/>
                </a:solidFill>
                <a:latin typeface="VHNHUV+ArialMT"/>
                <a:cs typeface="VHNHUV+ArialMT"/>
              </a:rPr>
              <a:t>•</a:t>
            </a:r>
            <a:r>
              <a:rPr dirty="0" sz="1500" spc="13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ffffff"/>
                </a:solidFill>
                <a:latin typeface="FTGFCJ+Arial-BoldMT"/>
                <a:cs typeface="FTGFCJ+Arial-BoldMT"/>
              </a:rPr>
              <a:t>AFE</a:t>
            </a:r>
            <a:r>
              <a:rPr dirty="0" sz="1600" spc="51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ffffff"/>
                </a:solidFill>
                <a:latin typeface="FTGFCJ+Arial-BoldMT"/>
                <a:cs typeface="FTGFCJ+Arial-BoldMT"/>
              </a:rPr>
              <a:t>delivers</a:t>
            </a:r>
            <a:r>
              <a:rPr dirty="0" sz="1600" spc="54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ffffff"/>
                </a:solidFill>
                <a:latin typeface="FTGFCJ+Arial-BoldMT"/>
                <a:cs typeface="FTGFCJ+Arial-BoldMT"/>
              </a:rPr>
              <a:t>superior</a:t>
            </a:r>
            <a:r>
              <a:rPr dirty="0" sz="1600" spc="54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ffffff"/>
                </a:solidFill>
                <a:latin typeface="FTGFCJ+Arial-BoldMT"/>
                <a:cs typeface="FTGFCJ+Arial-BoldMT"/>
              </a:rPr>
              <a:t>power</a:t>
            </a:r>
            <a:r>
              <a:rPr dirty="0" sz="1600" spc="54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ffffff"/>
                </a:solidFill>
                <a:latin typeface="FTGFCJ+Arial-BoldMT"/>
                <a:cs typeface="FTGFCJ+Arial-BoldMT"/>
              </a:rPr>
              <a:t>quality</a:t>
            </a:r>
            <a:r>
              <a:rPr dirty="0" sz="1600" spc="54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ffffff"/>
                </a:solidFill>
                <a:latin typeface="FTGFCJ+Arial-BoldMT"/>
                <a:cs typeface="FTGFCJ+Arial-BoldMT"/>
              </a:rPr>
              <a:t>and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234765" y="3423080"/>
            <a:ext cx="3879423" cy="2651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ffffff"/>
                </a:solidFill>
                <a:latin typeface="FTGFCJ+Arial-BoldMT"/>
                <a:cs typeface="FTGFCJ+Arial-BoldMT"/>
              </a:rPr>
              <a:t>efficiency</a:t>
            </a:r>
            <a:r>
              <a:rPr dirty="0" sz="1600" spc="54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ffffff"/>
                </a:solidFill>
                <a:latin typeface="FTGFCJ+Arial-BoldMT"/>
                <a:cs typeface="FTGFCJ+Arial-BoldMT"/>
              </a:rPr>
              <a:t>for</a:t>
            </a:r>
            <a:r>
              <a:rPr dirty="0" sz="1600" spc="54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ffffff"/>
                </a:solidFill>
                <a:latin typeface="FTGFCJ+Arial-BoldMT"/>
                <a:cs typeface="FTGFCJ+Arial-BoldMT"/>
              </a:rPr>
              <a:t>mission-critical</a:t>
            </a:r>
            <a:r>
              <a:rPr dirty="0" sz="1600" spc="52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spc="10" b="1">
                <a:solidFill>
                  <a:srgbClr val="ffffff"/>
                </a:solidFill>
                <a:latin typeface="FTGFCJ+Arial-BoldMT"/>
                <a:cs typeface="FTGFCJ+Arial-BoldMT"/>
              </a:rPr>
              <a:t>systems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49015" y="3793920"/>
            <a:ext cx="3602973" cy="2651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ffffff"/>
                </a:solidFill>
                <a:latin typeface="VHNHUV+ArialMT"/>
                <a:cs typeface="VHNHUV+ArialMT"/>
              </a:rPr>
              <a:t>•</a:t>
            </a:r>
            <a:r>
              <a:rPr dirty="0" sz="1500" spc="13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ffffff"/>
                </a:solidFill>
                <a:latin typeface="FTGFCJ+Arial-BoldMT"/>
                <a:cs typeface="FTGFCJ+Arial-BoldMT"/>
              </a:rPr>
              <a:t>Reduced</a:t>
            </a:r>
            <a:r>
              <a:rPr dirty="0" sz="1600" spc="51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ffffff"/>
                </a:solidFill>
                <a:latin typeface="FTGFCJ+Arial-BoldMT"/>
                <a:cs typeface="FTGFCJ+Arial-BoldMT"/>
              </a:rPr>
              <a:t>harmonics</a:t>
            </a:r>
            <a:r>
              <a:rPr dirty="0" sz="1600" spc="54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spc="10" b="1">
                <a:solidFill>
                  <a:srgbClr val="ffffff"/>
                </a:solidFill>
                <a:latin typeface="FTGFCJ+Arial-BoldMT"/>
                <a:cs typeface="FTGFCJ+Arial-BoldMT"/>
              </a:rPr>
              <a:t>to</a:t>
            </a:r>
            <a:r>
              <a:rPr dirty="0" sz="1600" spc="51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ffffff"/>
                </a:solidFill>
                <a:latin typeface="FTGFCJ+Arial-BoldMT"/>
                <a:cs typeface="FTGFCJ+Arial-BoldMT"/>
              </a:rPr>
              <a:t>&lt;5%</a:t>
            </a:r>
            <a:r>
              <a:rPr dirty="0" sz="1600" spc="54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ffffff"/>
                </a:solidFill>
                <a:latin typeface="FTGFCJ+Arial-BoldMT"/>
                <a:cs typeface="FTGFCJ+Arial-BoldMT"/>
              </a:rPr>
              <a:t>THD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949015" y="4164760"/>
            <a:ext cx="4366749" cy="2651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ffffff"/>
                </a:solidFill>
                <a:latin typeface="VHNHUV+ArialMT"/>
                <a:cs typeface="VHNHUV+ArialMT"/>
              </a:rPr>
              <a:t>•</a:t>
            </a:r>
            <a:r>
              <a:rPr dirty="0" sz="1500" spc="13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spc="10" b="1">
                <a:solidFill>
                  <a:srgbClr val="ffffff"/>
                </a:solidFill>
                <a:latin typeface="FTGFCJ+Arial-BoldMT"/>
                <a:cs typeface="FTGFCJ+Arial-BoldMT"/>
              </a:rPr>
              <a:t>99%</a:t>
            </a:r>
            <a:r>
              <a:rPr dirty="0" sz="1600" spc="52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ffffff"/>
                </a:solidFill>
                <a:latin typeface="FTGFCJ+Arial-BoldMT"/>
                <a:cs typeface="FTGFCJ+Arial-BoldMT"/>
              </a:rPr>
              <a:t>Power</a:t>
            </a:r>
            <a:r>
              <a:rPr dirty="0" sz="1600" spc="54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spc="10" b="1">
                <a:solidFill>
                  <a:srgbClr val="ffffff"/>
                </a:solidFill>
                <a:latin typeface="FTGFCJ+Arial-BoldMT"/>
                <a:cs typeface="FTGFCJ+Arial-BoldMT"/>
              </a:rPr>
              <a:t>factor,</a:t>
            </a:r>
            <a:r>
              <a:rPr dirty="0" sz="1600" spc="51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ffffff"/>
                </a:solidFill>
                <a:latin typeface="FTGFCJ+Arial-BoldMT"/>
                <a:cs typeface="FTGFCJ+Arial-BoldMT"/>
              </a:rPr>
              <a:t>reducing</a:t>
            </a:r>
            <a:r>
              <a:rPr dirty="0" sz="1600" spc="52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ffffff"/>
                </a:solidFill>
                <a:latin typeface="FTGFCJ+Arial-BoldMT"/>
                <a:cs typeface="FTGFCJ+Arial-BoldMT"/>
              </a:rPr>
              <a:t>the</a:t>
            </a:r>
            <a:r>
              <a:rPr dirty="0" sz="1600" spc="54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ffffff"/>
                </a:solidFill>
                <a:latin typeface="FTGFCJ+Arial-BoldMT"/>
                <a:cs typeface="FTGFCJ+Arial-BoldMT"/>
              </a:rPr>
              <a:t>need</a:t>
            </a:r>
            <a:r>
              <a:rPr dirty="0" sz="1600" spc="51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ffffff"/>
                </a:solidFill>
                <a:latin typeface="FTGFCJ+Arial-BoldMT"/>
                <a:cs typeface="FTGFCJ+Arial-BoldMT"/>
              </a:rPr>
              <a:t>for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234765" y="4408600"/>
            <a:ext cx="2187937" cy="2651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ffffff"/>
                </a:solidFill>
                <a:latin typeface="FTGFCJ+Arial-BoldMT"/>
                <a:cs typeface="FTGFCJ+Arial-BoldMT"/>
              </a:rPr>
              <a:t>costly</a:t>
            </a:r>
            <a:r>
              <a:rPr dirty="0" sz="1600" spc="54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spc="10" b="1">
                <a:solidFill>
                  <a:srgbClr val="ffffff"/>
                </a:solidFill>
                <a:latin typeface="FTGFCJ+Arial-BoldMT"/>
                <a:cs typeface="FTGFCJ+Arial-BoldMT"/>
              </a:rPr>
              <a:t>electrical</a:t>
            </a:r>
            <a:r>
              <a:rPr dirty="0" sz="1600" spc="51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ffffff"/>
                </a:solidFill>
                <a:latin typeface="FTGFCJ+Arial-BoldMT"/>
                <a:cs typeface="FTGFCJ+Arial-BoldMT"/>
              </a:rPr>
              <a:t>gear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949015" y="4779440"/>
            <a:ext cx="4821814" cy="2651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ffffff"/>
                </a:solidFill>
                <a:latin typeface="VHNHUV+ArialMT"/>
                <a:cs typeface="VHNHUV+ArialMT"/>
              </a:rPr>
              <a:t>•</a:t>
            </a:r>
            <a:r>
              <a:rPr dirty="0" sz="1500" spc="13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ffffff"/>
                </a:solidFill>
                <a:latin typeface="FTGFCJ+Arial-BoldMT"/>
                <a:cs typeface="FTGFCJ+Arial-BoldMT"/>
              </a:rPr>
              <a:t>Exceeds</a:t>
            </a:r>
            <a:r>
              <a:rPr dirty="0" sz="1600" spc="54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ffffff"/>
                </a:solidFill>
                <a:latin typeface="FTGFCJ+Arial-BoldMT"/>
                <a:cs typeface="FTGFCJ+Arial-BoldMT"/>
              </a:rPr>
              <a:t>IEEE</a:t>
            </a:r>
            <a:r>
              <a:rPr dirty="0" sz="1600" spc="52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ffffff"/>
                </a:solidFill>
                <a:latin typeface="FTGFCJ+Arial-BoldMT"/>
                <a:cs typeface="FTGFCJ+Arial-BoldMT"/>
              </a:rPr>
              <a:t>STD.519</a:t>
            </a:r>
            <a:r>
              <a:rPr dirty="0" sz="1600" spc="54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ffffff"/>
                </a:solidFill>
                <a:latin typeface="FTGFCJ+Arial-BoldMT"/>
                <a:cs typeface="FTGFCJ+Arial-BoldMT"/>
              </a:rPr>
              <a:t>for</a:t>
            </a:r>
            <a:r>
              <a:rPr dirty="0" sz="1600" spc="54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ffffff"/>
                </a:solidFill>
                <a:latin typeface="FTGFCJ+Arial-BoldMT"/>
                <a:cs typeface="FTGFCJ+Arial-BoldMT"/>
              </a:rPr>
              <a:t>peak</a:t>
            </a:r>
            <a:r>
              <a:rPr dirty="0" sz="1600" spc="54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ffffff"/>
                </a:solidFill>
                <a:latin typeface="FTGFCJ+Arial-BoldMT"/>
                <a:cs typeface="FTGFCJ+Arial-BoldMT"/>
              </a:rPr>
              <a:t>performance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234765" y="5023280"/>
            <a:ext cx="3083896" cy="2651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ffffff"/>
                </a:solidFill>
                <a:latin typeface="FTGFCJ+Arial-BoldMT"/>
                <a:cs typeface="FTGFCJ+Arial-BoldMT"/>
              </a:rPr>
              <a:t>in</a:t>
            </a:r>
            <a:r>
              <a:rPr dirty="0" sz="1600" spc="52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ffffff"/>
                </a:solidFill>
                <a:latin typeface="FTGFCJ+Arial-BoldMT"/>
                <a:cs typeface="FTGFCJ+Arial-BoldMT"/>
              </a:rPr>
              <a:t>high-demand</a:t>
            </a:r>
            <a:r>
              <a:rPr dirty="0" sz="1600" spc="52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ffffff"/>
                </a:solidFill>
                <a:latin typeface="FTGFCJ+Arial-BoldMT"/>
                <a:cs typeface="FTGFCJ+Arial-BoldMT"/>
              </a:rPr>
              <a:t>environments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76262" y="6584782"/>
            <a:ext cx="1932811" cy="15160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893"/>
              </a:lnSpc>
              <a:spcBef>
                <a:spcPts val="0"/>
              </a:spcBef>
              <a:spcAft>
                <a:spcPts val="0"/>
              </a:spcAft>
            </a:pPr>
            <a:r>
              <a:rPr dirty="0" sz="800">
                <a:solidFill>
                  <a:srgbClr val="323e48"/>
                </a:solidFill>
                <a:latin typeface="VHNHUV+ArialMT"/>
                <a:cs typeface="VHNHUV+ArialMT"/>
              </a:rPr>
              <a:t>24</a:t>
            </a:r>
            <a:r>
              <a:rPr dirty="0" sz="800" spc="771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700" spc="30">
                <a:solidFill>
                  <a:srgbClr val="323e48"/>
                </a:solidFill>
                <a:latin typeface="VHNHUV+ArialMT"/>
                <a:cs typeface="VHNHUV+ArialMT"/>
              </a:rPr>
              <a:t>©2025</a:t>
            </a:r>
            <a:r>
              <a:rPr dirty="0" sz="700" spc="49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700" spc="30">
                <a:solidFill>
                  <a:srgbClr val="323e48"/>
                </a:solidFill>
                <a:latin typeface="VHNHUV+ArialMT"/>
                <a:cs typeface="VHNHUV+ArialMT"/>
              </a:rPr>
              <a:t>Infinitum</a:t>
            </a:r>
            <a:r>
              <a:rPr dirty="0" sz="700" spc="49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323e48"/>
                </a:solidFill>
                <a:latin typeface="VHNHUV+ArialMT"/>
                <a:cs typeface="VHNHUV+ArialMT"/>
              </a:rPr>
              <a:t>|</a:t>
            </a:r>
            <a:r>
              <a:rPr dirty="0" sz="700" spc="77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700" spc="30">
                <a:solidFill>
                  <a:srgbClr val="323e48"/>
                </a:solidFill>
                <a:latin typeface="VHNHUV+ArialMT"/>
                <a:cs typeface="VHNHUV+ArialMT"/>
              </a:rPr>
              <a:t>All</a:t>
            </a:r>
            <a:r>
              <a:rPr dirty="0" sz="700" spc="49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700" spc="30">
                <a:solidFill>
                  <a:srgbClr val="323e48"/>
                </a:solidFill>
                <a:latin typeface="VHNHUV+ArialMT"/>
                <a:cs typeface="VHNHUV+ArialMT"/>
              </a:rPr>
              <a:t>rights</a:t>
            </a:r>
            <a:r>
              <a:rPr dirty="0" sz="700" spc="49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700" spc="30">
                <a:solidFill>
                  <a:srgbClr val="323e48"/>
                </a:solidFill>
                <a:latin typeface="VHNHUV+ArialMT"/>
                <a:cs typeface="VHNHUV+ArialMT"/>
              </a:rPr>
              <a:t>reserved</a:t>
            </a:r>
          </a:p>
        </p:txBody>
      </p:sp>
    </p:spTree>
  </p:cSld>
  <p:clrMapOvr>
    <a:masterClrMapping/>
  </p:clrMapOvr>
</p:sld>
</file>

<file path=ppt/slides/slide2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14400" y="1171881"/>
            <a:ext cx="3228881" cy="66238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915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 spc="28" b="1">
                <a:solidFill>
                  <a:srgbClr val="ffffff"/>
                </a:solidFill>
                <a:latin typeface="FTGFCJ+Arial-BoldMT"/>
                <a:cs typeface="FTGFCJ+Arial-BoldMT"/>
              </a:rPr>
              <a:t>Heavy</a:t>
            </a:r>
            <a:r>
              <a:rPr dirty="0" sz="4400" spc="149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400" spc="28" b="1">
                <a:solidFill>
                  <a:srgbClr val="ffffff"/>
                </a:solidFill>
                <a:latin typeface="FTGFCJ+Arial-BoldMT"/>
                <a:cs typeface="FTGFCJ+Arial-BoldMT"/>
              </a:rPr>
              <a:t>Duty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14400" y="1775385"/>
            <a:ext cx="3543842" cy="66238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915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 spc="27" b="1">
                <a:solidFill>
                  <a:srgbClr val="ffffff"/>
                </a:solidFill>
                <a:latin typeface="FTGFCJ+Arial-BoldMT"/>
                <a:cs typeface="FTGFCJ+Arial-BoldMT"/>
              </a:rPr>
              <a:t>Applications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485157" y="2319702"/>
            <a:ext cx="1015326" cy="274636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54940" marR="0">
              <a:lnSpc>
                <a:spcPts val="1452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 b="1">
                <a:solidFill>
                  <a:srgbClr val="333333"/>
                </a:solidFill>
                <a:latin typeface="FTGFCJ+Arial-BoldMT"/>
                <a:cs typeface="FTGFCJ+Arial-BoldMT"/>
              </a:rPr>
              <a:t>Pumps</a:t>
            </a:r>
          </a:p>
          <a:p>
            <a:pPr marL="0" marR="0">
              <a:lnSpc>
                <a:spcPts val="1452"/>
              </a:lnSpc>
              <a:spcBef>
                <a:spcPts val="8433"/>
              </a:spcBef>
              <a:spcAft>
                <a:spcPts val="0"/>
              </a:spcAft>
            </a:pPr>
            <a:r>
              <a:rPr dirty="0" sz="1300" b="1">
                <a:solidFill>
                  <a:srgbClr val="333333"/>
                </a:solidFill>
                <a:latin typeface="FTGFCJ+Arial-BoldMT"/>
                <a:cs typeface="FTGFCJ+Arial-BoldMT"/>
              </a:rPr>
              <a:t>Conveyors</a:t>
            </a:r>
          </a:p>
          <a:p>
            <a:pPr marL="120332" marR="0">
              <a:lnSpc>
                <a:spcPts val="1452"/>
              </a:lnSpc>
              <a:spcBef>
                <a:spcPts val="8433"/>
              </a:spcBef>
              <a:spcAft>
                <a:spcPts val="0"/>
              </a:spcAft>
            </a:pPr>
            <a:r>
              <a:rPr dirty="0" sz="1300" b="1">
                <a:solidFill>
                  <a:srgbClr val="333333"/>
                </a:solidFill>
                <a:latin typeface="FTGFCJ+Arial-BoldMT"/>
                <a:cs typeface="FTGFCJ+Arial-BoldMT"/>
              </a:rPr>
              <a:t>Cooling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390267" y="2319681"/>
            <a:ext cx="893584" cy="148445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1483" marR="0">
              <a:lnSpc>
                <a:spcPts val="1452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 b="1">
                <a:solidFill>
                  <a:srgbClr val="333333"/>
                </a:solidFill>
                <a:latin typeface="FTGFCJ+Arial-BoldMT"/>
                <a:cs typeface="FTGFCJ+Arial-BoldMT"/>
              </a:rPr>
              <a:t>Blowers</a:t>
            </a:r>
          </a:p>
          <a:p>
            <a:pPr marL="0" marR="0">
              <a:lnSpc>
                <a:spcPts val="1452"/>
              </a:lnSpc>
              <a:spcBef>
                <a:spcPts val="8433"/>
              </a:spcBef>
              <a:spcAft>
                <a:spcPts val="0"/>
              </a:spcAft>
            </a:pPr>
            <a:r>
              <a:rPr dirty="0" sz="1300" b="1">
                <a:solidFill>
                  <a:srgbClr val="333333"/>
                </a:solidFill>
                <a:latin typeface="FTGFCJ+Arial-BoldMT"/>
                <a:cs typeface="FTGFCJ+Arial-BoldMT"/>
              </a:rPr>
              <a:t>Vacuums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49014" y="2681868"/>
            <a:ext cx="2621383" cy="2651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ffffff"/>
                </a:solidFill>
                <a:latin typeface="FTGFCJ+Arial-BoldMT"/>
                <a:cs typeface="FTGFCJ+Arial-BoldMT"/>
              </a:rPr>
              <a:t>Reliability</a:t>
            </a:r>
            <a:r>
              <a:rPr dirty="0" sz="1600" spc="54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ffffff"/>
                </a:solidFill>
                <a:latin typeface="FTGFCJ+Arial-BoldMT"/>
                <a:cs typeface="FTGFCJ+Arial-BoldMT"/>
              </a:rPr>
              <a:t>and</a:t>
            </a:r>
            <a:r>
              <a:rPr dirty="0" sz="1600" spc="52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ffffff"/>
                </a:solidFill>
                <a:latin typeface="FTGFCJ+Arial-BoldMT"/>
                <a:cs typeface="FTGFCJ+Arial-BoldMT"/>
              </a:rPr>
              <a:t>Durability: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49014" y="3001908"/>
            <a:ext cx="3537997" cy="2651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323e48"/>
                </a:solidFill>
                <a:latin typeface="VHNHUV+ArialMT"/>
                <a:cs typeface="VHNHUV+ArialMT"/>
              </a:rPr>
              <a:t>•</a:t>
            </a:r>
            <a:r>
              <a:rPr dirty="0" sz="1500" spc="1350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600" spc="10">
                <a:solidFill>
                  <a:srgbClr val="ffffff"/>
                </a:solidFill>
                <a:latin typeface="VHNHUV+ArialMT"/>
                <a:cs typeface="VHNHUV+ArialMT"/>
              </a:rPr>
              <a:t>Oversized</a:t>
            </a:r>
            <a:r>
              <a:rPr dirty="0" sz="1600" spc="52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spc="10">
                <a:solidFill>
                  <a:srgbClr val="ffffff"/>
                </a:solidFill>
                <a:latin typeface="VHNHUV+ArialMT"/>
                <a:cs typeface="VHNHUV+ArialMT"/>
              </a:rPr>
              <a:t>bearings</a:t>
            </a:r>
            <a:r>
              <a:rPr dirty="0" sz="1600" spc="52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spc="10">
                <a:solidFill>
                  <a:srgbClr val="ffffff"/>
                </a:solidFill>
                <a:latin typeface="VHNHUV+ArialMT"/>
                <a:cs typeface="VHNHUV+ArialMT"/>
              </a:rPr>
              <a:t>and</a:t>
            </a:r>
            <a:r>
              <a:rPr dirty="0" sz="1600" spc="52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spc="10">
                <a:solidFill>
                  <a:srgbClr val="ffffff"/>
                </a:solidFill>
                <a:latin typeface="VHNHUV+ArialMT"/>
                <a:cs typeface="VHNHUV+ArialMT"/>
              </a:rPr>
              <a:t>shaft</a:t>
            </a:r>
            <a:r>
              <a:rPr dirty="0" sz="1600" spc="5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spc="10">
                <a:solidFill>
                  <a:srgbClr val="ffffff"/>
                </a:solidFill>
                <a:latin typeface="VHNHUV+ArialMT"/>
                <a:cs typeface="VHNHUV+ArialMT"/>
              </a:rPr>
              <a:t>size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949014" y="3321948"/>
            <a:ext cx="5667300" cy="58515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323e48"/>
                </a:solidFill>
                <a:latin typeface="VHNHUV+ArialMT"/>
                <a:cs typeface="VHNHUV+ArialMT"/>
              </a:rPr>
              <a:t>•</a:t>
            </a:r>
            <a:r>
              <a:rPr dirty="0" sz="1500" spc="1350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ffffff"/>
                </a:solidFill>
                <a:latin typeface="VHNHUV+ArialMT"/>
                <a:cs typeface="VHNHUV+ArialMT"/>
              </a:rPr>
              <a:t>Efficient,</a:t>
            </a:r>
            <a:r>
              <a:rPr dirty="0" sz="1600" spc="52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spc="10">
                <a:solidFill>
                  <a:srgbClr val="ffffff"/>
                </a:solidFill>
                <a:latin typeface="VHNHUV+ArialMT"/>
                <a:cs typeface="VHNHUV+ArialMT"/>
              </a:rPr>
              <a:t>brushless</a:t>
            </a:r>
            <a:r>
              <a:rPr dirty="0" sz="1600" spc="52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spc="10">
                <a:solidFill>
                  <a:srgbClr val="ffffff"/>
                </a:solidFill>
                <a:latin typeface="VHNHUV+ArialMT"/>
                <a:cs typeface="VHNHUV+ArialMT"/>
              </a:rPr>
              <a:t>operation</a:t>
            </a:r>
            <a:r>
              <a:rPr dirty="0" sz="1600" spc="52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ffffff"/>
                </a:solidFill>
                <a:latin typeface="VHNHUV+ArialMT"/>
                <a:cs typeface="VHNHUV+ArialMT"/>
              </a:rPr>
              <a:t>with</a:t>
            </a:r>
            <a:r>
              <a:rPr dirty="0" sz="1600" spc="5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spc="10">
                <a:solidFill>
                  <a:srgbClr val="ffffff"/>
                </a:solidFill>
                <a:latin typeface="VHNHUV+ArialMT"/>
                <a:cs typeface="VHNHUV+ArialMT"/>
              </a:rPr>
              <a:t>no</a:t>
            </a:r>
            <a:r>
              <a:rPr dirty="0" sz="1600" spc="52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spc="10">
                <a:solidFill>
                  <a:srgbClr val="ffffff"/>
                </a:solidFill>
                <a:latin typeface="VHNHUV+ArialMT"/>
                <a:cs typeface="VHNHUV+ArialMT"/>
              </a:rPr>
              <a:t>commutation</a:t>
            </a:r>
            <a:r>
              <a:rPr dirty="0" sz="1600" spc="52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spc="10">
                <a:solidFill>
                  <a:srgbClr val="ffffff"/>
                </a:solidFill>
                <a:latin typeface="VHNHUV+ArialMT"/>
                <a:cs typeface="VHNHUV+ArialMT"/>
              </a:rPr>
              <a:t>losses</a:t>
            </a:r>
          </a:p>
          <a:p>
            <a:pPr marL="0" marR="0">
              <a:lnSpc>
                <a:spcPts val="1787"/>
              </a:lnSpc>
              <a:spcBef>
                <a:spcPts val="732"/>
              </a:spcBef>
              <a:spcAft>
                <a:spcPts val="0"/>
              </a:spcAft>
            </a:pPr>
            <a:r>
              <a:rPr dirty="0" sz="1500">
                <a:solidFill>
                  <a:srgbClr val="323e48"/>
                </a:solidFill>
                <a:latin typeface="VHNHUV+ArialMT"/>
                <a:cs typeface="VHNHUV+ArialMT"/>
              </a:rPr>
              <a:t>•</a:t>
            </a:r>
            <a:r>
              <a:rPr dirty="0" sz="1500" spc="1350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ffffff"/>
                </a:solidFill>
                <a:latin typeface="VHNHUV+ArialMT"/>
                <a:cs typeface="VHNHUV+ArialMT"/>
              </a:rPr>
              <a:t>Quiet,</a:t>
            </a:r>
            <a:r>
              <a:rPr dirty="0" sz="1600" spc="52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spc="10">
                <a:solidFill>
                  <a:srgbClr val="ffffff"/>
                </a:solidFill>
                <a:latin typeface="VHNHUV+ArialMT"/>
                <a:cs typeface="VHNHUV+ArialMT"/>
              </a:rPr>
              <a:t>precise</a:t>
            </a:r>
            <a:r>
              <a:rPr dirty="0" sz="1600" spc="52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spc="10">
                <a:solidFill>
                  <a:srgbClr val="ffffff"/>
                </a:solidFill>
                <a:latin typeface="VHNHUV+ArialMT"/>
                <a:cs typeface="VHNHUV+ArialMT"/>
              </a:rPr>
              <a:t>variable</a:t>
            </a:r>
            <a:r>
              <a:rPr dirty="0" sz="1600" spc="52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spc="10">
                <a:solidFill>
                  <a:srgbClr val="ffffff"/>
                </a:solidFill>
                <a:latin typeface="VHNHUV+ArialMT"/>
                <a:cs typeface="VHNHUV+ArialMT"/>
              </a:rPr>
              <a:t>speed</a:t>
            </a:r>
            <a:r>
              <a:rPr dirty="0" sz="1600" spc="52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spc="10">
                <a:solidFill>
                  <a:srgbClr val="ffffff"/>
                </a:solidFill>
                <a:latin typeface="VHNHUV+ArialMT"/>
                <a:cs typeface="VHNHUV+ArialMT"/>
              </a:rPr>
              <a:t>control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949014" y="4129668"/>
            <a:ext cx="3578200" cy="2651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ffffff"/>
                </a:solidFill>
                <a:latin typeface="FTGFCJ+Arial-BoldMT"/>
                <a:cs typeface="FTGFCJ+Arial-BoldMT"/>
              </a:rPr>
              <a:t>Protection</a:t>
            </a:r>
            <a:r>
              <a:rPr dirty="0" sz="1600" spc="52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ffffff"/>
                </a:solidFill>
                <a:latin typeface="FTGFCJ+Arial-BoldMT"/>
                <a:cs typeface="FTGFCJ+Arial-BoldMT"/>
              </a:rPr>
              <a:t>against</a:t>
            </a:r>
            <a:r>
              <a:rPr dirty="0" sz="1600" spc="54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ffffff"/>
                </a:solidFill>
                <a:latin typeface="FTGFCJ+Arial-BoldMT"/>
                <a:cs typeface="FTGFCJ+Arial-BoldMT"/>
              </a:rPr>
              <a:t>Dust</a:t>
            </a:r>
            <a:r>
              <a:rPr dirty="0" sz="1600" spc="54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ffffff"/>
                </a:solidFill>
                <a:latin typeface="FTGFCJ+Arial-BoldMT"/>
                <a:cs typeface="FTGFCJ+Arial-BoldMT"/>
              </a:rPr>
              <a:t>and</a:t>
            </a:r>
            <a:r>
              <a:rPr dirty="0" sz="1600" spc="52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spc="10" b="1">
                <a:solidFill>
                  <a:srgbClr val="ffffff"/>
                </a:solidFill>
                <a:latin typeface="FTGFCJ+Arial-BoldMT"/>
                <a:cs typeface="FTGFCJ+Arial-BoldMT"/>
              </a:rPr>
              <a:t>Water: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949014" y="4449708"/>
            <a:ext cx="3916377" cy="2651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ffffff"/>
                </a:solidFill>
                <a:latin typeface="VHNHUV+ArialMT"/>
                <a:cs typeface="VHNHUV+ArialMT"/>
              </a:rPr>
              <a:t>•</a:t>
            </a:r>
            <a:r>
              <a:rPr dirty="0" sz="1500" spc="13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spc="10">
                <a:solidFill>
                  <a:srgbClr val="ffffff"/>
                </a:solidFill>
                <a:latin typeface="VHNHUV+ArialMT"/>
                <a:cs typeface="VHNHUV+ArialMT"/>
              </a:rPr>
              <a:t>Dust-tight</a:t>
            </a:r>
            <a:r>
              <a:rPr dirty="0" sz="1600" spc="5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spc="10">
                <a:solidFill>
                  <a:srgbClr val="ffffff"/>
                </a:solidFill>
                <a:latin typeface="VHNHUV+ArialMT"/>
                <a:cs typeface="VHNHUV+ArialMT"/>
              </a:rPr>
              <a:t>and</a:t>
            </a:r>
            <a:r>
              <a:rPr dirty="0" sz="1600" spc="52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spc="10">
                <a:solidFill>
                  <a:srgbClr val="ffffff"/>
                </a:solidFill>
                <a:latin typeface="VHNHUV+ArialMT"/>
                <a:cs typeface="VHNHUV+ArialMT"/>
              </a:rPr>
              <a:t>protected</a:t>
            </a:r>
            <a:r>
              <a:rPr dirty="0" sz="1600" spc="52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spc="10">
                <a:solidFill>
                  <a:srgbClr val="ffffff"/>
                </a:solidFill>
                <a:latin typeface="VHNHUV+ArialMT"/>
                <a:cs typeface="VHNHUV+ArialMT"/>
              </a:rPr>
              <a:t>against</a:t>
            </a:r>
            <a:r>
              <a:rPr dirty="0" sz="1600" spc="5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ffffff"/>
                </a:solidFill>
                <a:latin typeface="VHNHUV+ArialMT"/>
                <a:cs typeface="VHNHUV+ArialMT"/>
              </a:rPr>
              <a:t>water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949014" y="4769748"/>
            <a:ext cx="5767985" cy="2651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ffffff"/>
                </a:solidFill>
                <a:latin typeface="VHNHUV+ArialMT"/>
                <a:cs typeface="VHNHUV+ArialMT"/>
              </a:rPr>
              <a:t>•</a:t>
            </a:r>
            <a:r>
              <a:rPr dirty="0" sz="1500" spc="13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spc="10">
                <a:solidFill>
                  <a:srgbClr val="ffffff"/>
                </a:solidFill>
                <a:latin typeface="VHNHUV+ArialMT"/>
                <a:cs typeface="VHNHUV+ArialMT"/>
              </a:rPr>
              <a:t>Rugged</a:t>
            </a:r>
            <a:r>
              <a:rPr dirty="0" sz="1600" spc="52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spc="10">
                <a:solidFill>
                  <a:srgbClr val="ffffff"/>
                </a:solidFill>
                <a:latin typeface="VHNHUV+ArialMT"/>
                <a:cs typeface="VHNHUV+ArialMT"/>
              </a:rPr>
              <a:t>design</a:t>
            </a:r>
            <a:r>
              <a:rPr dirty="0" sz="1600" spc="52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spc="10">
                <a:solidFill>
                  <a:srgbClr val="ffffff"/>
                </a:solidFill>
                <a:latin typeface="VHNHUV+ArialMT"/>
                <a:cs typeface="VHNHUV+ArialMT"/>
              </a:rPr>
              <a:t>suitable</a:t>
            </a:r>
            <a:r>
              <a:rPr dirty="0" sz="1600" spc="52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ffffff"/>
                </a:solidFill>
                <a:latin typeface="VHNHUV+ArialMT"/>
                <a:cs typeface="VHNHUV+ArialMT"/>
              </a:rPr>
              <a:t>for</a:t>
            </a:r>
            <a:r>
              <a:rPr dirty="0" sz="1600" spc="5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spc="10">
                <a:solidFill>
                  <a:srgbClr val="ffffff"/>
                </a:solidFill>
                <a:latin typeface="VHNHUV+ArialMT"/>
                <a:cs typeface="VHNHUV+ArialMT"/>
              </a:rPr>
              <a:t>harsh/hazardous</a:t>
            </a:r>
            <a:r>
              <a:rPr dirty="0" sz="1600" spc="52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spc="10">
                <a:solidFill>
                  <a:srgbClr val="ffffff"/>
                </a:solidFill>
                <a:latin typeface="VHNHUV+ArialMT"/>
                <a:cs typeface="VHNHUV+ArialMT"/>
              </a:rPr>
              <a:t>environments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9178861" y="4843502"/>
            <a:ext cx="1305762" cy="22254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52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 b="1">
                <a:solidFill>
                  <a:srgbClr val="333333"/>
                </a:solidFill>
                <a:latin typeface="FTGFCJ+Arial-BoldMT"/>
                <a:cs typeface="FTGFCJ+Arial-BoldMT"/>
              </a:rPr>
              <a:t>Pressurization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576262" y="6584782"/>
            <a:ext cx="1932811" cy="15160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893"/>
              </a:lnSpc>
              <a:spcBef>
                <a:spcPts val="0"/>
              </a:spcBef>
              <a:spcAft>
                <a:spcPts val="0"/>
              </a:spcAft>
            </a:pPr>
            <a:r>
              <a:rPr dirty="0" sz="800">
                <a:solidFill>
                  <a:srgbClr val="323e48"/>
                </a:solidFill>
                <a:latin typeface="VHNHUV+ArialMT"/>
                <a:cs typeface="VHNHUV+ArialMT"/>
              </a:rPr>
              <a:t>25</a:t>
            </a:r>
            <a:r>
              <a:rPr dirty="0" sz="800" spc="771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700" spc="30">
                <a:solidFill>
                  <a:srgbClr val="323e48"/>
                </a:solidFill>
                <a:latin typeface="VHNHUV+ArialMT"/>
                <a:cs typeface="VHNHUV+ArialMT"/>
              </a:rPr>
              <a:t>©2025</a:t>
            </a:r>
            <a:r>
              <a:rPr dirty="0" sz="700" spc="49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700" spc="30">
                <a:solidFill>
                  <a:srgbClr val="323e48"/>
                </a:solidFill>
                <a:latin typeface="VHNHUV+ArialMT"/>
                <a:cs typeface="VHNHUV+ArialMT"/>
              </a:rPr>
              <a:t>Infinitum</a:t>
            </a:r>
            <a:r>
              <a:rPr dirty="0" sz="700" spc="49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323e48"/>
                </a:solidFill>
                <a:latin typeface="VHNHUV+ArialMT"/>
                <a:cs typeface="VHNHUV+ArialMT"/>
              </a:rPr>
              <a:t>|</a:t>
            </a:r>
            <a:r>
              <a:rPr dirty="0" sz="700" spc="77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700" spc="30">
                <a:solidFill>
                  <a:srgbClr val="323e48"/>
                </a:solidFill>
                <a:latin typeface="VHNHUV+ArialMT"/>
                <a:cs typeface="VHNHUV+ArialMT"/>
              </a:rPr>
              <a:t>All</a:t>
            </a:r>
            <a:r>
              <a:rPr dirty="0" sz="700" spc="49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700" spc="30">
                <a:solidFill>
                  <a:srgbClr val="323e48"/>
                </a:solidFill>
                <a:latin typeface="VHNHUV+ArialMT"/>
                <a:cs typeface="VHNHUV+ArialMT"/>
              </a:rPr>
              <a:t>rights</a:t>
            </a:r>
            <a:r>
              <a:rPr dirty="0" sz="700" spc="49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700" spc="30">
                <a:solidFill>
                  <a:srgbClr val="323e48"/>
                </a:solidFill>
                <a:latin typeface="VHNHUV+ArialMT"/>
                <a:cs typeface="VHNHUV+ArialMT"/>
              </a:rPr>
              <a:t>reserved</a:t>
            </a:r>
          </a:p>
        </p:txBody>
      </p:sp>
    </p:spTree>
  </p:cSld>
  <p:clrMapOvr>
    <a:masterClrMapping/>
  </p:clrMapOvr>
</p:sld>
</file>

<file path=ppt/slides/slide2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14400" y="1365856"/>
            <a:ext cx="2164490" cy="66238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915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 spc="28" b="1">
                <a:solidFill>
                  <a:srgbClr val="ffffff"/>
                </a:solidFill>
                <a:latin typeface="FTGFCJ+Arial-BoldMT"/>
                <a:cs typeface="FTGFCJ+Arial-BoldMT"/>
              </a:rPr>
              <a:t>Retrofit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14400" y="1969360"/>
            <a:ext cx="3635587" cy="66238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915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 spc="28" b="1">
                <a:solidFill>
                  <a:srgbClr val="ffffff"/>
                </a:solidFill>
                <a:latin typeface="FTGFCJ+Arial-BoldMT"/>
                <a:cs typeface="FTGFCJ+Arial-BoldMT"/>
              </a:rPr>
              <a:t>Fan</a:t>
            </a:r>
            <a:r>
              <a:rPr dirty="0" sz="4400" spc="147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400" spc="28" b="1">
                <a:solidFill>
                  <a:srgbClr val="ffffff"/>
                </a:solidFill>
                <a:latin typeface="FTGFCJ+Arial-BoldMT"/>
                <a:cs typeface="FTGFCJ+Arial-BoldMT"/>
              </a:rPr>
              <a:t>Systems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361966" y="2319702"/>
            <a:ext cx="1257985" cy="22254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52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 b="1">
                <a:solidFill>
                  <a:srgbClr val="323e48"/>
                </a:solidFill>
                <a:latin typeface="FTGFCJ+Arial-BoldMT"/>
                <a:cs typeface="FTGFCJ+Arial-BoldMT"/>
              </a:rPr>
              <a:t>Plug-and-play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424923" y="2319681"/>
            <a:ext cx="813220" cy="148445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6033" marR="0">
              <a:lnSpc>
                <a:spcPts val="1452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 b="1">
                <a:solidFill>
                  <a:srgbClr val="323e48"/>
                </a:solidFill>
                <a:latin typeface="FTGFCJ+Arial-BoldMT"/>
                <a:cs typeface="FTGFCJ+Arial-BoldMT"/>
              </a:rPr>
              <a:t>Modular</a:t>
            </a:r>
          </a:p>
          <a:p>
            <a:pPr marL="0" marR="0">
              <a:lnSpc>
                <a:spcPts val="1452"/>
              </a:lnSpc>
              <a:spcBef>
                <a:spcPts val="8433"/>
              </a:spcBef>
              <a:spcAft>
                <a:spcPts val="0"/>
              </a:spcAft>
            </a:pPr>
            <a:r>
              <a:rPr dirty="0" sz="1300" b="1">
                <a:solidFill>
                  <a:srgbClr val="323e48"/>
                </a:solidFill>
                <a:latin typeface="FTGFCJ+Arial-BoldMT"/>
                <a:cs typeface="FTGFCJ+Arial-BoldMT"/>
              </a:rPr>
              <a:t>Efficient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49015" y="2875842"/>
            <a:ext cx="2937032" cy="2651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ffffff"/>
                </a:solidFill>
                <a:latin typeface="VHNHUV+ArialMT"/>
                <a:cs typeface="VHNHUV+ArialMT"/>
              </a:rPr>
              <a:t>•</a:t>
            </a:r>
            <a:r>
              <a:rPr dirty="0" sz="1500" spc="13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ffffff"/>
                </a:solidFill>
                <a:latin typeface="FTGFCJ+Arial-BoldMT"/>
                <a:cs typeface="FTGFCJ+Arial-BoldMT"/>
              </a:rPr>
              <a:t>Modernization</a:t>
            </a:r>
            <a:r>
              <a:rPr dirty="0" sz="1600" spc="52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ffffff"/>
                </a:solidFill>
                <a:latin typeface="FTGFCJ+Arial-BoldMT"/>
                <a:cs typeface="FTGFCJ+Arial-BoldMT"/>
              </a:rPr>
              <a:t>made</a:t>
            </a:r>
            <a:r>
              <a:rPr dirty="0" sz="1600" spc="54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spc="10" b="1">
                <a:solidFill>
                  <a:srgbClr val="ffffff"/>
                </a:solidFill>
                <a:latin typeface="FTGFCJ+Arial-BoldMT"/>
                <a:cs typeface="FTGFCJ+Arial-BoldMT"/>
              </a:rPr>
              <a:t>easy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234765" y="3119682"/>
            <a:ext cx="4482899" cy="50895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VHNHUV+ArialMT"/>
                <a:cs typeface="VHNHUV+ArialMT"/>
              </a:rPr>
              <a:t>Boost</a:t>
            </a:r>
            <a:r>
              <a:rPr dirty="0" sz="1600" spc="5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ffffff"/>
                </a:solidFill>
                <a:latin typeface="VHNHUV+ArialMT"/>
                <a:cs typeface="VHNHUV+ArialMT"/>
              </a:rPr>
              <a:t>PUE</a:t>
            </a:r>
            <a:r>
              <a:rPr dirty="0" sz="1600" spc="52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spc="10">
                <a:solidFill>
                  <a:srgbClr val="ffffff"/>
                </a:solidFill>
                <a:latin typeface="VHNHUV+ArialMT"/>
                <a:cs typeface="VHNHUV+ArialMT"/>
              </a:rPr>
              <a:t>and</a:t>
            </a:r>
            <a:r>
              <a:rPr dirty="0" sz="1600" spc="52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spc="10">
                <a:solidFill>
                  <a:srgbClr val="ffffff"/>
                </a:solidFill>
                <a:latin typeface="VHNHUV+ArialMT"/>
                <a:cs typeface="VHNHUV+ArialMT"/>
              </a:rPr>
              <a:t>cut</a:t>
            </a:r>
            <a:r>
              <a:rPr dirty="0" sz="1600" spc="5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spc="10">
                <a:solidFill>
                  <a:srgbClr val="ffffff"/>
                </a:solidFill>
                <a:latin typeface="VHNHUV+ArialMT"/>
                <a:cs typeface="VHNHUV+ArialMT"/>
              </a:rPr>
              <a:t>energy</a:t>
            </a:r>
            <a:r>
              <a:rPr dirty="0" sz="1600" spc="52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spc="10">
                <a:solidFill>
                  <a:srgbClr val="ffffff"/>
                </a:solidFill>
                <a:latin typeface="VHNHUV+ArialMT"/>
                <a:cs typeface="VHNHUV+ArialMT"/>
              </a:rPr>
              <a:t>costs</a:t>
            </a:r>
            <a:r>
              <a:rPr dirty="0" sz="1600" spc="5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ffffff"/>
                </a:solidFill>
                <a:latin typeface="VHNHUV+ArialMT"/>
                <a:cs typeface="VHNHUV+ArialMT"/>
              </a:rPr>
              <a:t>with</a:t>
            </a:r>
            <a:r>
              <a:rPr dirty="0" sz="1600" spc="5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spc="10">
                <a:solidFill>
                  <a:srgbClr val="ffffff"/>
                </a:solidFill>
                <a:latin typeface="VHNHUV+ArialMT"/>
                <a:cs typeface="VHNHUV+ArialMT"/>
              </a:rPr>
              <a:t>maximum</a:t>
            </a:r>
          </a:p>
          <a:p>
            <a:pPr marL="0" marR="0">
              <a:lnSpc>
                <a:spcPts val="1787"/>
              </a:lnSpc>
              <a:spcBef>
                <a:spcPts val="132"/>
              </a:spcBef>
              <a:spcAft>
                <a:spcPts val="0"/>
              </a:spcAft>
            </a:pPr>
            <a:r>
              <a:rPr dirty="0" sz="1600" spc="10">
                <a:solidFill>
                  <a:srgbClr val="ffffff"/>
                </a:solidFill>
                <a:latin typeface="VHNHUV+ArialMT"/>
                <a:cs typeface="VHNHUV+ArialMT"/>
              </a:rPr>
              <a:t>efficiency</a:t>
            </a:r>
            <a:r>
              <a:rPr dirty="0" sz="1600" spc="5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spc="10">
                <a:solidFill>
                  <a:srgbClr val="ffffff"/>
                </a:solidFill>
                <a:latin typeface="VHNHUV+ArialMT"/>
                <a:cs typeface="VHNHUV+ArialMT"/>
              </a:rPr>
              <a:t>and</a:t>
            </a:r>
            <a:r>
              <a:rPr dirty="0" sz="1600" spc="52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spc="10">
                <a:solidFill>
                  <a:srgbClr val="ffffff"/>
                </a:solidFill>
                <a:latin typeface="VHNHUV+ArialMT"/>
                <a:cs typeface="VHNHUV+ArialMT"/>
              </a:rPr>
              <a:t>long-term</a:t>
            </a:r>
            <a:r>
              <a:rPr dirty="0" sz="1600" spc="5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spc="10">
                <a:solidFill>
                  <a:srgbClr val="ffffff"/>
                </a:solidFill>
                <a:latin typeface="VHNHUV+ArialMT"/>
                <a:cs typeface="VHNHUV+ArialMT"/>
              </a:rPr>
              <a:t>savings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703597" y="3581613"/>
            <a:ext cx="578981" cy="22254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52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 b="1">
                <a:solidFill>
                  <a:srgbClr val="323e48"/>
                </a:solidFill>
                <a:latin typeface="FTGFCJ+Arial-BoldMT"/>
                <a:cs typeface="FTGFCJ+Arial-BoldMT"/>
              </a:rPr>
              <a:t>Quiet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949015" y="3734362"/>
            <a:ext cx="2733972" cy="2651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ffffff"/>
                </a:solidFill>
                <a:latin typeface="VHNHUV+ArialMT"/>
                <a:cs typeface="VHNHUV+ArialMT"/>
              </a:rPr>
              <a:t>•</a:t>
            </a:r>
            <a:r>
              <a:rPr dirty="0" sz="1500" spc="13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ffffff"/>
                </a:solidFill>
                <a:latin typeface="FTGFCJ+Arial-BoldMT"/>
                <a:cs typeface="FTGFCJ+Arial-BoldMT"/>
              </a:rPr>
              <a:t>Service</a:t>
            </a:r>
            <a:r>
              <a:rPr dirty="0" sz="1600" spc="54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ffffff"/>
                </a:solidFill>
                <a:latin typeface="FTGFCJ+Arial-BoldMT"/>
                <a:cs typeface="FTGFCJ+Arial-BoldMT"/>
              </a:rPr>
              <a:t>you</a:t>
            </a:r>
            <a:r>
              <a:rPr dirty="0" sz="1600" spc="52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spc="10" b="1">
                <a:solidFill>
                  <a:srgbClr val="ffffff"/>
                </a:solidFill>
                <a:latin typeface="FTGFCJ+Arial-BoldMT"/>
                <a:cs typeface="FTGFCJ+Arial-BoldMT"/>
              </a:rPr>
              <a:t>can</a:t>
            </a:r>
            <a:r>
              <a:rPr dirty="0" sz="1600" spc="51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ffffff"/>
                </a:solidFill>
                <a:latin typeface="FTGFCJ+Arial-BoldMT"/>
                <a:cs typeface="FTGFCJ+Arial-BoldMT"/>
              </a:rPr>
              <a:t>rely</a:t>
            </a:r>
            <a:r>
              <a:rPr dirty="0" sz="1600" spc="54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ffffff"/>
                </a:solidFill>
                <a:latin typeface="FTGFCJ+Arial-BoldMT"/>
                <a:cs typeface="FTGFCJ+Arial-BoldMT"/>
              </a:rPr>
              <a:t>on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234765" y="3978202"/>
            <a:ext cx="3937792" cy="50895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VHNHUV+ArialMT"/>
                <a:cs typeface="VHNHUV+ArialMT"/>
              </a:rPr>
              <a:t>Our</a:t>
            </a:r>
            <a:r>
              <a:rPr dirty="0" sz="1600" spc="5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spc="10">
                <a:solidFill>
                  <a:srgbClr val="ffffff"/>
                </a:solidFill>
                <a:latin typeface="VHNHUV+ArialMT"/>
                <a:cs typeface="VHNHUV+ArialMT"/>
              </a:rPr>
              <a:t>modular</a:t>
            </a:r>
            <a:r>
              <a:rPr dirty="0" sz="1600" spc="52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spc="10">
                <a:solidFill>
                  <a:srgbClr val="ffffff"/>
                </a:solidFill>
                <a:latin typeface="VHNHUV+ArialMT"/>
                <a:cs typeface="VHNHUV+ArialMT"/>
              </a:rPr>
              <a:t>systems</a:t>
            </a:r>
            <a:r>
              <a:rPr dirty="0" sz="1600" spc="52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spc="10">
                <a:solidFill>
                  <a:srgbClr val="ffffff"/>
                </a:solidFill>
                <a:latin typeface="VHNHUV+ArialMT"/>
                <a:cs typeface="VHNHUV+ArialMT"/>
              </a:rPr>
              <a:t>simplify</a:t>
            </a:r>
            <a:r>
              <a:rPr dirty="0" sz="1600" spc="5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spc="10">
                <a:solidFill>
                  <a:srgbClr val="ffffff"/>
                </a:solidFill>
                <a:latin typeface="VHNHUV+ArialMT"/>
                <a:cs typeface="VHNHUV+ArialMT"/>
              </a:rPr>
              <a:t>repairs</a:t>
            </a:r>
            <a:r>
              <a:rPr dirty="0" sz="1600" spc="52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spc="10">
                <a:solidFill>
                  <a:srgbClr val="ffffff"/>
                </a:solidFill>
                <a:latin typeface="VHNHUV+ArialMT"/>
                <a:cs typeface="VHNHUV+ArialMT"/>
              </a:rPr>
              <a:t>and</a:t>
            </a:r>
          </a:p>
          <a:p>
            <a:pPr marL="0" marR="0">
              <a:lnSpc>
                <a:spcPts val="1787"/>
              </a:lnSpc>
              <a:spcBef>
                <a:spcPts val="132"/>
              </a:spcBef>
              <a:spcAft>
                <a:spcPts val="0"/>
              </a:spcAft>
            </a:pPr>
            <a:r>
              <a:rPr dirty="0" sz="1600" spc="10">
                <a:solidFill>
                  <a:srgbClr val="ffffff"/>
                </a:solidFill>
                <a:latin typeface="VHNHUV+ArialMT"/>
                <a:cs typeface="VHNHUV+ArialMT"/>
              </a:rPr>
              <a:t>replacements,</a:t>
            </a:r>
            <a:r>
              <a:rPr dirty="0" sz="1600" spc="5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ffffff"/>
                </a:solidFill>
                <a:latin typeface="VHNHUV+ArialMT"/>
                <a:cs typeface="VHNHUV+ArialMT"/>
              </a:rPr>
              <a:t>with</a:t>
            </a:r>
            <a:r>
              <a:rPr dirty="0" sz="1600" spc="5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spc="10">
                <a:solidFill>
                  <a:srgbClr val="ffffff"/>
                </a:solidFill>
                <a:latin typeface="VHNHUV+ArialMT"/>
                <a:cs typeface="VHNHUV+ArialMT"/>
              </a:rPr>
              <a:t>minimal</a:t>
            </a:r>
            <a:r>
              <a:rPr dirty="0" sz="1600" spc="52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spc="10">
                <a:solidFill>
                  <a:srgbClr val="ffffff"/>
                </a:solidFill>
                <a:latin typeface="VHNHUV+ArialMT"/>
                <a:cs typeface="VHNHUV+ArialMT"/>
              </a:rPr>
              <a:t>maintenance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949015" y="4592882"/>
            <a:ext cx="3203074" cy="2651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ffffff"/>
                </a:solidFill>
                <a:latin typeface="VHNHUV+ArialMT"/>
                <a:cs typeface="VHNHUV+ArialMT"/>
              </a:rPr>
              <a:t>•</a:t>
            </a:r>
            <a:r>
              <a:rPr dirty="0" sz="1500" spc="13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ffffff"/>
                </a:solidFill>
                <a:latin typeface="FTGFCJ+Arial-BoldMT"/>
                <a:cs typeface="FTGFCJ+Arial-BoldMT"/>
              </a:rPr>
              <a:t>Designed</a:t>
            </a:r>
            <a:r>
              <a:rPr dirty="0" sz="1600" spc="52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spc="10" b="1">
                <a:solidFill>
                  <a:srgbClr val="ffffff"/>
                </a:solidFill>
                <a:latin typeface="FTGFCJ+Arial-BoldMT"/>
                <a:cs typeface="FTGFCJ+Arial-BoldMT"/>
              </a:rPr>
              <a:t>to</a:t>
            </a:r>
            <a:r>
              <a:rPr dirty="0" sz="1600" spc="51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spc="10" b="1">
                <a:solidFill>
                  <a:srgbClr val="ffffff"/>
                </a:solidFill>
                <a:latin typeface="FTGFCJ+Arial-BoldMT"/>
                <a:cs typeface="FTGFCJ+Arial-BoldMT"/>
              </a:rPr>
              <a:t>make</a:t>
            </a:r>
            <a:r>
              <a:rPr dirty="0" sz="1600" spc="52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ffffff"/>
                </a:solidFill>
                <a:latin typeface="FTGFCJ+Arial-BoldMT"/>
                <a:cs typeface="FTGFCJ+Arial-BoldMT"/>
              </a:rPr>
              <a:t>life</a:t>
            </a:r>
            <a:r>
              <a:rPr dirty="0" sz="1600" spc="54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spc="10" b="1">
                <a:solidFill>
                  <a:srgbClr val="ffffff"/>
                </a:solidFill>
                <a:latin typeface="FTGFCJ+Arial-BoldMT"/>
                <a:cs typeface="FTGFCJ+Arial-BoldMT"/>
              </a:rPr>
              <a:t>easier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234765" y="4836722"/>
            <a:ext cx="4802802" cy="9966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VHNHUV+ArialMT"/>
                <a:cs typeface="VHNHUV+ArialMT"/>
              </a:rPr>
              <a:t>Our</a:t>
            </a:r>
            <a:r>
              <a:rPr dirty="0" sz="1600" spc="5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spc="10">
                <a:solidFill>
                  <a:srgbClr val="ffffff"/>
                </a:solidFill>
                <a:latin typeface="VHNHUV+ArialMT"/>
                <a:cs typeface="VHNHUV+ArialMT"/>
              </a:rPr>
              <a:t>experts</a:t>
            </a:r>
            <a:r>
              <a:rPr dirty="0" sz="1600" spc="5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spc="10">
                <a:solidFill>
                  <a:srgbClr val="ffffff"/>
                </a:solidFill>
                <a:latin typeface="VHNHUV+ArialMT"/>
                <a:cs typeface="VHNHUV+ArialMT"/>
              </a:rPr>
              <a:t>manage</a:t>
            </a:r>
            <a:r>
              <a:rPr dirty="0" sz="1600" spc="52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spc="10">
                <a:solidFill>
                  <a:srgbClr val="ffffff"/>
                </a:solidFill>
                <a:latin typeface="VHNHUV+ArialMT"/>
                <a:cs typeface="VHNHUV+ArialMT"/>
              </a:rPr>
              <a:t>everything—from</a:t>
            </a:r>
            <a:r>
              <a:rPr dirty="0" sz="1600" spc="5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spc="10">
                <a:solidFill>
                  <a:srgbClr val="ffffff"/>
                </a:solidFill>
                <a:latin typeface="VHNHUV+ArialMT"/>
                <a:cs typeface="VHNHUV+ArialMT"/>
              </a:rPr>
              <a:t>assessment</a:t>
            </a:r>
          </a:p>
          <a:p>
            <a:pPr marL="0" marR="0">
              <a:lnSpc>
                <a:spcPts val="1787"/>
              </a:lnSpc>
              <a:spcBef>
                <a:spcPts val="132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VHNHUV+ArialMT"/>
                <a:cs typeface="VHNHUV+ArialMT"/>
              </a:rPr>
              <a:t>to</a:t>
            </a:r>
            <a:r>
              <a:rPr dirty="0" sz="1600" spc="5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spc="10">
                <a:solidFill>
                  <a:srgbClr val="ffffff"/>
                </a:solidFill>
                <a:latin typeface="VHNHUV+ArialMT"/>
                <a:cs typeface="VHNHUV+ArialMT"/>
              </a:rPr>
              <a:t>installation—ensuring</a:t>
            </a:r>
            <a:r>
              <a:rPr dirty="0" sz="1600" spc="52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ffffff"/>
                </a:solidFill>
                <a:latin typeface="VHNHUV+ArialMT"/>
                <a:cs typeface="VHNHUV+ArialMT"/>
              </a:rPr>
              <a:t>a</a:t>
            </a:r>
            <a:r>
              <a:rPr dirty="0" sz="1600" spc="62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ffffff"/>
                </a:solidFill>
                <a:latin typeface="VHNHUV+ArialMT"/>
                <a:cs typeface="VHNHUV+ArialMT"/>
              </a:rPr>
              <a:t>fast,</a:t>
            </a:r>
            <a:r>
              <a:rPr dirty="0" sz="1600" spc="52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spc="10">
                <a:solidFill>
                  <a:srgbClr val="ffffff"/>
                </a:solidFill>
                <a:latin typeface="VHNHUV+ArialMT"/>
                <a:cs typeface="VHNHUV+ArialMT"/>
              </a:rPr>
              <a:t>seamless</a:t>
            </a:r>
            <a:r>
              <a:rPr dirty="0" sz="1600" spc="52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spc="10">
                <a:solidFill>
                  <a:srgbClr val="ffffff"/>
                </a:solidFill>
                <a:latin typeface="VHNHUV+ArialMT"/>
                <a:cs typeface="VHNHUV+ArialMT"/>
              </a:rPr>
              <a:t>transition</a:t>
            </a:r>
          </a:p>
          <a:p>
            <a:pPr marL="0" marR="0">
              <a:lnSpc>
                <a:spcPts val="1787"/>
              </a:lnSpc>
              <a:spcBef>
                <a:spcPts val="132"/>
              </a:spcBef>
              <a:spcAft>
                <a:spcPts val="0"/>
              </a:spcAft>
            </a:pPr>
            <a:r>
              <a:rPr dirty="0" sz="1600" b="1">
                <a:solidFill>
                  <a:srgbClr val="ffffff"/>
                </a:solidFill>
                <a:latin typeface="FTGFCJ+Arial-BoldMT"/>
                <a:cs typeface="FTGFCJ+Arial-BoldMT"/>
              </a:rPr>
              <a:t>Drop</a:t>
            </a:r>
            <a:r>
              <a:rPr dirty="0" sz="1600" spc="51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ffffff"/>
                </a:solidFill>
                <a:latin typeface="FTGFCJ+Arial-BoldMT"/>
                <a:cs typeface="FTGFCJ+Arial-BoldMT"/>
              </a:rPr>
              <a:t>in</a:t>
            </a:r>
            <a:r>
              <a:rPr dirty="0" sz="1600" spc="52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spc="10" b="1">
                <a:solidFill>
                  <a:srgbClr val="ffffff"/>
                </a:solidFill>
                <a:latin typeface="FTGFCJ+Arial-BoldMT"/>
                <a:cs typeface="FTGFCJ+Arial-BoldMT"/>
              </a:rPr>
              <a:t>to</a:t>
            </a:r>
            <a:r>
              <a:rPr dirty="0" sz="1600" spc="51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ffffff"/>
                </a:solidFill>
                <a:latin typeface="FTGFCJ+Arial-BoldMT"/>
                <a:cs typeface="FTGFCJ+Arial-BoldMT"/>
              </a:rPr>
              <a:t>leading</a:t>
            </a:r>
            <a:r>
              <a:rPr dirty="0" sz="1600" spc="52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ffffff"/>
                </a:solidFill>
                <a:latin typeface="FTGFCJ+Arial-BoldMT"/>
                <a:cs typeface="FTGFCJ+Arial-BoldMT"/>
              </a:rPr>
              <a:t>EC</a:t>
            </a:r>
            <a:r>
              <a:rPr dirty="0" sz="1600" spc="5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ffffff"/>
                </a:solidFill>
                <a:latin typeface="FTGFCJ+Arial-BoldMT"/>
                <a:cs typeface="FTGFCJ+Arial-BoldMT"/>
              </a:rPr>
              <a:t>Fan</a:t>
            </a:r>
            <a:r>
              <a:rPr dirty="0" sz="1600" spc="52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spc="10" b="1">
                <a:solidFill>
                  <a:srgbClr val="ffffff"/>
                </a:solidFill>
                <a:latin typeface="FTGFCJ+Arial-BoldMT"/>
                <a:cs typeface="FTGFCJ+Arial-BoldMT"/>
              </a:rPr>
              <a:t>Systems</a:t>
            </a:r>
            <a:r>
              <a:rPr dirty="0" sz="1600" spc="52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ffffff"/>
                </a:solidFill>
                <a:latin typeface="FTGFCJ+Arial-BoldMT"/>
                <a:cs typeface="FTGFCJ+Arial-BoldMT"/>
              </a:rPr>
              <a:t>(centrifugal</a:t>
            </a:r>
          </a:p>
          <a:p>
            <a:pPr marL="0" marR="0">
              <a:lnSpc>
                <a:spcPts val="1787"/>
              </a:lnSpc>
              <a:spcBef>
                <a:spcPts val="132"/>
              </a:spcBef>
              <a:spcAft>
                <a:spcPts val="0"/>
              </a:spcAft>
            </a:pPr>
            <a:r>
              <a:rPr dirty="0" sz="1600" b="1">
                <a:solidFill>
                  <a:srgbClr val="ffffff"/>
                </a:solidFill>
                <a:latin typeface="FTGFCJ+Arial-BoldMT"/>
                <a:cs typeface="FTGFCJ+Arial-BoldMT"/>
              </a:rPr>
              <a:t>and</a:t>
            </a:r>
            <a:r>
              <a:rPr dirty="0" sz="1600" spc="52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ffffff"/>
                </a:solidFill>
                <a:latin typeface="FTGFCJ+Arial-BoldMT"/>
                <a:cs typeface="FTGFCJ+Arial-BoldMT"/>
              </a:rPr>
              <a:t>axial</a:t>
            </a:r>
            <a:r>
              <a:rPr dirty="0" sz="1600" spc="51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spc="10" b="1">
                <a:solidFill>
                  <a:srgbClr val="ffffff"/>
                </a:solidFill>
                <a:latin typeface="FTGFCJ+Arial-BoldMT"/>
                <a:cs typeface="FTGFCJ+Arial-BoldMT"/>
              </a:rPr>
              <a:t>fans)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7596123" y="4843522"/>
            <a:ext cx="793813" cy="22254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52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 b="1">
                <a:solidFill>
                  <a:srgbClr val="323e48"/>
                </a:solidFill>
                <a:latin typeface="FTGFCJ+Arial-BoldMT"/>
                <a:cs typeface="FTGFCJ+Arial-BoldMT"/>
              </a:rPr>
              <a:t>Reliable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9291097" y="4843502"/>
            <a:ext cx="1082255" cy="22254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52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 b="1">
                <a:solidFill>
                  <a:srgbClr val="323e48"/>
                </a:solidFill>
                <a:latin typeface="FTGFCJ+Arial-BoldMT"/>
                <a:cs typeface="FTGFCJ+Arial-BoldMT"/>
              </a:rPr>
              <a:t>Serviceable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576262" y="6584782"/>
            <a:ext cx="1932811" cy="15160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893"/>
              </a:lnSpc>
              <a:spcBef>
                <a:spcPts val="0"/>
              </a:spcBef>
              <a:spcAft>
                <a:spcPts val="0"/>
              </a:spcAft>
            </a:pPr>
            <a:r>
              <a:rPr dirty="0" sz="800">
                <a:solidFill>
                  <a:srgbClr val="323e48"/>
                </a:solidFill>
                <a:latin typeface="VHNHUV+ArialMT"/>
                <a:cs typeface="VHNHUV+ArialMT"/>
              </a:rPr>
              <a:t>26</a:t>
            </a:r>
            <a:r>
              <a:rPr dirty="0" sz="800" spc="771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700" spc="30">
                <a:solidFill>
                  <a:srgbClr val="323e48"/>
                </a:solidFill>
                <a:latin typeface="VHNHUV+ArialMT"/>
                <a:cs typeface="VHNHUV+ArialMT"/>
              </a:rPr>
              <a:t>©2025</a:t>
            </a:r>
            <a:r>
              <a:rPr dirty="0" sz="700" spc="49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700" spc="30">
                <a:solidFill>
                  <a:srgbClr val="323e48"/>
                </a:solidFill>
                <a:latin typeface="VHNHUV+ArialMT"/>
                <a:cs typeface="VHNHUV+ArialMT"/>
              </a:rPr>
              <a:t>Infinitum</a:t>
            </a:r>
            <a:r>
              <a:rPr dirty="0" sz="700" spc="49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323e48"/>
                </a:solidFill>
                <a:latin typeface="VHNHUV+ArialMT"/>
                <a:cs typeface="VHNHUV+ArialMT"/>
              </a:rPr>
              <a:t>|</a:t>
            </a:r>
            <a:r>
              <a:rPr dirty="0" sz="700" spc="77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700" spc="30">
                <a:solidFill>
                  <a:srgbClr val="323e48"/>
                </a:solidFill>
                <a:latin typeface="VHNHUV+ArialMT"/>
                <a:cs typeface="VHNHUV+ArialMT"/>
              </a:rPr>
              <a:t>All</a:t>
            </a:r>
            <a:r>
              <a:rPr dirty="0" sz="700" spc="49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700" spc="30">
                <a:solidFill>
                  <a:srgbClr val="323e48"/>
                </a:solidFill>
                <a:latin typeface="VHNHUV+ArialMT"/>
                <a:cs typeface="VHNHUV+ArialMT"/>
              </a:rPr>
              <a:t>rights</a:t>
            </a:r>
            <a:r>
              <a:rPr dirty="0" sz="700" spc="49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700" spc="30">
                <a:solidFill>
                  <a:srgbClr val="323e48"/>
                </a:solidFill>
                <a:latin typeface="VHNHUV+ArialMT"/>
                <a:cs typeface="VHNHUV+ArialMT"/>
              </a:rPr>
              <a:t>reserved</a:t>
            </a:r>
          </a:p>
        </p:txBody>
      </p:sp>
    </p:spTree>
  </p:cSld>
  <p:clrMapOvr>
    <a:masterClrMapping/>
  </p:clrMapOvr>
</p:sld>
</file>

<file path=ppt/slides/slide2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22960" y="3338422"/>
            <a:ext cx="3721782" cy="54887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02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 b="1">
                <a:solidFill>
                  <a:srgbClr val="333333"/>
                </a:solidFill>
                <a:latin typeface="FTGFCJ+Arial-BoldMT"/>
                <a:cs typeface="FTGFCJ+Arial-BoldMT"/>
              </a:rPr>
              <a:t>goinfinitum.com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643778" y="1409241"/>
            <a:ext cx="3121509" cy="4256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04"/>
              </a:lnSpc>
              <a:spcBef>
                <a:spcPts val="0"/>
              </a:spcBef>
              <a:spcAft>
                <a:spcPts val="0"/>
              </a:spcAft>
            </a:pPr>
            <a:r>
              <a:rPr dirty="0" sz="2600" b="1">
                <a:solidFill>
                  <a:srgbClr val="ffffff"/>
                </a:solidFill>
                <a:latin typeface="FTGFCJ+Arial-BoldMT"/>
                <a:cs typeface="FTGFCJ+Arial-BoldMT"/>
              </a:rPr>
              <a:t>S</a:t>
            </a:r>
            <a:r>
              <a:rPr dirty="0" sz="2600" spc="1547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600" b="1">
                <a:solidFill>
                  <a:srgbClr val="ffffff"/>
                </a:solidFill>
                <a:latin typeface="FTGFCJ+Arial-BoldMT"/>
                <a:cs typeface="FTGFCJ+Arial-BoldMT"/>
              </a:rPr>
              <a:t>A</a:t>
            </a:r>
            <a:r>
              <a:rPr dirty="0" sz="2600" spc="155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600" b="1">
                <a:solidFill>
                  <a:srgbClr val="ffffff"/>
                </a:solidFill>
                <a:latin typeface="FTGFCJ+Arial-BoldMT"/>
                <a:cs typeface="FTGFCJ+Arial-BoldMT"/>
              </a:rPr>
              <a:t>V</a:t>
            </a:r>
            <a:r>
              <a:rPr dirty="0" sz="2600" spc="1547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600" b="1">
                <a:solidFill>
                  <a:srgbClr val="ffffff"/>
                </a:solidFill>
                <a:latin typeface="FTGFCJ+Arial-BoldMT"/>
                <a:cs typeface="FTGFCJ+Arial-BoldMT"/>
              </a:rPr>
              <a:t>E</a:t>
            </a:r>
            <a:r>
              <a:rPr dirty="0" sz="2600" spc="877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200" spc="100">
                <a:solidFill>
                  <a:srgbClr val="ffffff"/>
                </a:solidFill>
                <a:latin typeface="VHNHUV+ArialMT"/>
                <a:cs typeface="VHNHUV+ArialMT"/>
              </a:rPr>
              <a:t>or</a:t>
            </a:r>
            <a:r>
              <a:rPr dirty="0" sz="2200" spc="1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200" spc="100">
                <a:solidFill>
                  <a:srgbClr val="ffffff"/>
                </a:solidFill>
                <a:latin typeface="VHNHUV+ArialMT"/>
                <a:cs typeface="VHNHUV+ArialMT"/>
              </a:rPr>
              <a:t>more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679552" y="1480886"/>
            <a:ext cx="2465437" cy="74751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585"/>
              </a:lnSpc>
              <a:spcBef>
                <a:spcPts val="0"/>
              </a:spcBef>
              <a:spcAft>
                <a:spcPts val="0"/>
              </a:spcAft>
            </a:pPr>
            <a:r>
              <a:rPr dirty="0" sz="5000" spc="-40" b="1">
                <a:solidFill>
                  <a:srgbClr val="ffffff"/>
                </a:solidFill>
                <a:latin typeface="FTGFCJ+Arial-BoldMT"/>
                <a:cs typeface="FTGFCJ+Arial-BoldMT"/>
              </a:rPr>
              <a:t>45,000+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679454" y="1509397"/>
            <a:ext cx="4314162" cy="98463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404614" marR="0">
              <a:lnSpc>
                <a:spcPts val="4468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 spc="99" b="1">
                <a:solidFill>
                  <a:srgbClr val="ffffff"/>
                </a:solidFill>
                <a:latin typeface="FTGFCJ+Arial-BoldMT"/>
                <a:cs typeface="FTGFCJ+Arial-BoldMT"/>
              </a:rPr>
              <a:t>Motors</a:t>
            </a:r>
          </a:p>
          <a:p>
            <a:pPr marL="0" marR="0">
              <a:lnSpc>
                <a:spcPts val="2346"/>
              </a:lnSpc>
              <a:spcBef>
                <a:spcPts val="688"/>
              </a:spcBef>
              <a:spcAft>
                <a:spcPts val="0"/>
              </a:spcAft>
            </a:pPr>
            <a:r>
              <a:rPr dirty="0" sz="2100">
                <a:solidFill>
                  <a:srgbClr val="ffffff"/>
                </a:solidFill>
                <a:latin typeface="VHNHUV+ArialMT"/>
                <a:cs typeface="VHNHUV+ArialMT"/>
              </a:rPr>
              <a:t>D</a:t>
            </a:r>
            <a:r>
              <a:rPr dirty="0" sz="2100" spc="3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100">
                <a:solidFill>
                  <a:srgbClr val="ffffff"/>
                </a:solidFill>
                <a:latin typeface="VHNHUV+ArialMT"/>
                <a:cs typeface="VHNHUV+ArialMT"/>
              </a:rPr>
              <a:t>E</a:t>
            </a:r>
            <a:r>
              <a:rPr dirty="0" sz="2100" spc="323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100">
                <a:solidFill>
                  <a:srgbClr val="ffffff"/>
                </a:solidFill>
                <a:latin typeface="VHNHUV+ArialMT"/>
                <a:cs typeface="VHNHUV+ArialMT"/>
              </a:rPr>
              <a:t>P</a:t>
            </a:r>
            <a:r>
              <a:rPr dirty="0" sz="2100" spc="323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100">
                <a:solidFill>
                  <a:srgbClr val="ffffff"/>
                </a:solidFill>
                <a:latin typeface="VHNHUV+ArialMT"/>
                <a:cs typeface="VHNHUV+ArialMT"/>
              </a:rPr>
              <a:t>L</a:t>
            </a:r>
            <a:r>
              <a:rPr dirty="0" sz="2100" spc="3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100">
                <a:solidFill>
                  <a:srgbClr val="ffffff"/>
                </a:solidFill>
                <a:latin typeface="VHNHUV+ArialMT"/>
                <a:cs typeface="VHNHUV+ArialMT"/>
              </a:rPr>
              <a:t>O</a:t>
            </a:r>
            <a:r>
              <a:rPr dirty="0" sz="2100" spc="323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100">
                <a:solidFill>
                  <a:srgbClr val="ffffff"/>
                </a:solidFill>
                <a:latin typeface="VHNHUV+ArialMT"/>
                <a:cs typeface="VHNHUV+ArialMT"/>
              </a:rPr>
              <a:t>Y</a:t>
            </a:r>
            <a:r>
              <a:rPr dirty="0" sz="2100" spc="323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100">
                <a:solidFill>
                  <a:srgbClr val="ffffff"/>
                </a:solidFill>
                <a:latin typeface="VHNHUV+ArialMT"/>
                <a:cs typeface="VHNHUV+ArialMT"/>
              </a:rPr>
              <a:t>E</a:t>
            </a:r>
            <a:r>
              <a:rPr dirty="0" sz="2100" spc="323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100">
                <a:solidFill>
                  <a:srgbClr val="ffffff"/>
                </a:solidFill>
                <a:latin typeface="VHNHUV+ArialMT"/>
                <a:cs typeface="VHNHUV+ArialMT"/>
              </a:rPr>
              <a:t>D</a:t>
            </a:r>
            <a:r>
              <a:rPr dirty="0" sz="2100" spc="17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100">
                <a:solidFill>
                  <a:srgbClr val="ffffff"/>
                </a:solidFill>
                <a:latin typeface="VHNHUV+ArialMT"/>
                <a:cs typeface="VHNHUV+ArialMT"/>
              </a:rPr>
              <a:t>A</a:t>
            </a:r>
            <a:r>
              <a:rPr dirty="0" sz="2100" spc="323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100">
                <a:solidFill>
                  <a:srgbClr val="ffffff"/>
                </a:solidFill>
                <a:latin typeface="VHNHUV+ArialMT"/>
                <a:cs typeface="VHNHUV+ArialMT"/>
              </a:rPr>
              <a:t>C</a:t>
            </a:r>
            <a:r>
              <a:rPr dirty="0" sz="2100" spc="3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100">
                <a:solidFill>
                  <a:srgbClr val="ffffff"/>
                </a:solidFill>
                <a:latin typeface="VHNHUV+ArialMT"/>
                <a:cs typeface="VHNHUV+ArialMT"/>
              </a:rPr>
              <a:t>R</a:t>
            </a:r>
            <a:r>
              <a:rPr dirty="0" sz="2100" spc="3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100">
                <a:solidFill>
                  <a:srgbClr val="ffffff"/>
                </a:solidFill>
                <a:latin typeface="VHNHUV+ArialMT"/>
                <a:cs typeface="VHNHUV+ArialMT"/>
              </a:rPr>
              <a:t>O</a:t>
            </a:r>
            <a:r>
              <a:rPr dirty="0" sz="2100" spc="323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100">
                <a:solidFill>
                  <a:srgbClr val="ffffff"/>
                </a:solidFill>
                <a:latin typeface="VHNHUV+ArialMT"/>
                <a:cs typeface="VHNHUV+ArialMT"/>
              </a:rPr>
              <a:t>S</a:t>
            </a:r>
            <a:r>
              <a:rPr dirty="0" sz="2100" spc="323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100">
                <a:solidFill>
                  <a:srgbClr val="ffffff"/>
                </a:solidFill>
                <a:latin typeface="VHNHUV+ArialMT"/>
                <a:cs typeface="VHNHUV+ArialMT"/>
              </a:rPr>
              <a:t>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574391" y="1744521"/>
            <a:ext cx="1946404" cy="35024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57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 spc="99">
                <a:solidFill>
                  <a:srgbClr val="ffffff"/>
                </a:solidFill>
                <a:latin typeface="VHNHUV+ArialMT"/>
                <a:cs typeface="VHNHUV+ArialMT"/>
              </a:rPr>
              <a:t>with</a:t>
            </a:r>
            <a:r>
              <a:rPr dirty="0" sz="2200" spc="1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200" spc="99">
                <a:solidFill>
                  <a:srgbClr val="ffffff"/>
                </a:solidFill>
                <a:latin typeface="VHNHUV+ArialMT"/>
                <a:cs typeface="VHNHUV+ArialMT"/>
              </a:rPr>
              <a:t>Infinitum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613714" y="1808000"/>
            <a:ext cx="1929249" cy="6907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139"/>
              </a:lnSpc>
              <a:spcBef>
                <a:spcPts val="0"/>
              </a:spcBef>
              <a:spcAft>
                <a:spcPts val="0"/>
              </a:spcAft>
            </a:pPr>
            <a:r>
              <a:rPr dirty="0" sz="4600" spc="-36" b="1">
                <a:solidFill>
                  <a:srgbClr val="ffffff"/>
                </a:solidFill>
                <a:latin typeface="FTGFCJ+Arial-BoldMT"/>
                <a:cs typeface="FTGFCJ+Arial-BoldMT"/>
              </a:rPr>
              <a:t>42</a:t>
            </a:r>
            <a:r>
              <a:rPr dirty="0" sz="4600" spc="532">
                <a:solidFill>
                  <a:srgbClr val="ffffff"/>
                </a:solidFill>
                <a:latin typeface="VHNHUV+ArialMT"/>
                <a:cs typeface="VHNHUV+ArialMT"/>
              </a:rPr>
              <a:t>%</a:t>
            </a:r>
            <a:r>
              <a:rPr dirty="0" sz="1600" spc="-40" b="1">
                <a:solidFill>
                  <a:srgbClr val="ffffff"/>
                </a:solidFill>
                <a:latin typeface="FTGFCJ+Arial-BoldMT"/>
                <a:cs typeface="FTGFCJ+Arial-BoldMT"/>
              </a:rPr>
              <a:t>AMPs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574391" y="2079800"/>
            <a:ext cx="1616528" cy="35024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57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 spc="100">
                <a:solidFill>
                  <a:srgbClr val="ffffff"/>
                </a:solidFill>
                <a:latin typeface="VHNHUV+ArialMT"/>
                <a:cs typeface="VHNHUV+ArialMT"/>
              </a:rPr>
              <a:t>Aircore</a:t>
            </a:r>
            <a:r>
              <a:rPr dirty="0" sz="2200" spc="1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200" spc="98">
                <a:solidFill>
                  <a:srgbClr val="ffffff"/>
                </a:solidFill>
                <a:latin typeface="VHNHUV+ArialMT"/>
                <a:cs typeface="VHNHUV+ArialMT"/>
              </a:rPr>
              <a:t>EC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679454" y="2524814"/>
            <a:ext cx="4454391" cy="111145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686"/>
              </a:lnSpc>
              <a:spcBef>
                <a:spcPts val="0"/>
              </a:spcBef>
              <a:spcAft>
                <a:spcPts val="0"/>
              </a:spcAft>
            </a:pPr>
            <a:r>
              <a:rPr dirty="0" sz="3300" spc="18" b="1">
                <a:solidFill>
                  <a:srgbClr val="ffffff"/>
                </a:solidFill>
                <a:latin typeface="FTGFCJ+Arial-BoldMT"/>
                <a:cs typeface="FTGFCJ+Arial-BoldMT"/>
              </a:rPr>
              <a:t>MULTIPLE</a:t>
            </a:r>
            <a:r>
              <a:rPr dirty="0" sz="3300" spc="108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300" spc="18" b="1">
                <a:solidFill>
                  <a:srgbClr val="ffffff"/>
                </a:solidFill>
                <a:latin typeface="FTGFCJ+Arial-BoldMT"/>
                <a:cs typeface="FTGFCJ+Arial-BoldMT"/>
              </a:rPr>
              <a:t>CRITICAL</a:t>
            </a:r>
          </a:p>
          <a:p>
            <a:pPr marL="0" marR="0">
              <a:lnSpc>
                <a:spcPts val="4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4550" spc="-23" b="1">
                <a:solidFill>
                  <a:srgbClr val="ffffff"/>
                </a:solidFill>
                <a:latin typeface="FTGFCJ+Arial-BoldMT"/>
                <a:cs typeface="FTGFCJ+Arial-BoldMT"/>
              </a:rPr>
              <a:t>APPLICATIONS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613714" y="2755051"/>
            <a:ext cx="2516616" cy="117316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8937"/>
              </a:lnSpc>
              <a:spcBef>
                <a:spcPts val="0"/>
              </a:spcBef>
              <a:spcAft>
                <a:spcPts val="0"/>
              </a:spcAft>
            </a:pPr>
            <a:r>
              <a:rPr dirty="0" sz="8000" spc="199" b="1">
                <a:solidFill>
                  <a:srgbClr val="ffffff"/>
                </a:solidFill>
                <a:latin typeface="FTGFCJ+Arial-BoldMT"/>
                <a:cs typeface="FTGFCJ+Arial-BoldMT"/>
              </a:rPr>
              <a:t>150+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6613714" y="3660507"/>
            <a:ext cx="3464021" cy="74751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585"/>
              </a:lnSpc>
              <a:spcBef>
                <a:spcPts val="0"/>
              </a:spcBef>
              <a:spcAft>
                <a:spcPts val="0"/>
              </a:spcAft>
            </a:pPr>
            <a:r>
              <a:rPr dirty="0" sz="5000" spc="98" b="1">
                <a:solidFill>
                  <a:srgbClr val="ffffff"/>
                </a:solidFill>
                <a:latin typeface="FTGFCJ+Arial-BoldMT"/>
                <a:cs typeface="FTGFCJ+Arial-BoldMT"/>
              </a:rPr>
              <a:t>customers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6618986" y="4551074"/>
            <a:ext cx="1847552" cy="117316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8937"/>
              </a:lnSpc>
              <a:spcBef>
                <a:spcPts val="0"/>
              </a:spcBef>
              <a:spcAft>
                <a:spcPts val="0"/>
              </a:spcAft>
            </a:pPr>
            <a:r>
              <a:rPr dirty="0" sz="8000" spc="-20" b="1">
                <a:solidFill>
                  <a:srgbClr val="ffffff"/>
                </a:solidFill>
                <a:latin typeface="FTGFCJ+Arial-BoldMT"/>
                <a:cs typeface="FTGFCJ+Arial-BoldMT"/>
              </a:rPr>
              <a:t>40k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8456500" y="4678463"/>
            <a:ext cx="1701315" cy="8421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spc="149">
                <a:solidFill>
                  <a:srgbClr val="ffffff"/>
                </a:solidFill>
                <a:latin typeface="VHNHUV+ArialMT"/>
                <a:cs typeface="VHNHUV+ArialMT"/>
              </a:rPr>
              <a:t>UNITS</a:t>
            </a:r>
          </a:p>
          <a:p>
            <a:pPr marL="0" marR="0">
              <a:lnSpc>
                <a:spcPts val="2010"/>
              </a:lnSpc>
              <a:spcBef>
                <a:spcPts val="199"/>
              </a:spcBef>
              <a:spcAft>
                <a:spcPts val="0"/>
              </a:spcAft>
            </a:pPr>
            <a:r>
              <a:rPr dirty="0" sz="1800" spc="149">
                <a:solidFill>
                  <a:srgbClr val="ffffff"/>
                </a:solidFill>
                <a:latin typeface="VHNHUV+ArialMT"/>
                <a:cs typeface="VHNHUV+ArialMT"/>
              </a:rPr>
              <a:t>CURRENTLY</a:t>
            </a:r>
          </a:p>
          <a:p>
            <a:pPr marL="0" marR="0">
              <a:lnSpc>
                <a:spcPts val="2010"/>
              </a:lnSpc>
              <a:spcBef>
                <a:spcPts val="149"/>
              </a:spcBef>
              <a:spcAft>
                <a:spcPts val="0"/>
              </a:spcAft>
            </a:pPr>
            <a:r>
              <a:rPr dirty="0" sz="1800" spc="149">
                <a:solidFill>
                  <a:srgbClr val="ffffff"/>
                </a:solidFill>
                <a:latin typeface="VHNHUV+ArialMT"/>
                <a:cs typeface="VHNHUV+ArialMT"/>
              </a:rPr>
              <a:t>COMMITTED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671532" y="5067242"/>
            <a:ext cx="4480748" cy="47952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 spc="149">
                <a:solidFill>
                  <a:srgbClr val="ffffff"/>
                </a:solidFill>
                <a:latin typeface="VHNHUV+ArialMT"/>
                <a:cs typeface="VHNHUV+ArialMT"/>
              </a:rPr>
              <a:t>HVAC</a:t>
            </a:r>
            <a:r>
              <a:rPr dirty="0" sz="1500" spc="19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ffffff"/>
                </a:solidFill>
                <a:latin typeface="VHNHUV+ArialMT"/>
                <a:cs typeface="VHNHUV+ArialMT"/>
              </a:rPr>
              <a:t>•</a:t>
            </a:r>
            <a:r>
              <a:rPr dirty="0" sz="1500" spc="3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500" spc="149">
                <a:solidFill>
                  <a:srgbClr val="ffffff"/>
                </a:solidFill>
                <a:latin typeface="VHNHUV+ArialMT"/>
                <a:cs typeface="VHNHUV+ArialMT"/>
              </a:rPr>
              <a:t>DATA</a:t>
            </a:r>
            <a:r>
              <a:rPr dirty="0" sz="1500" spc="189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500" spc="149">
                <a:solidFill>
                  <a:srgbClr val="ffffff"/>
                </a:solidFill>
                <a:latin typeface="VHNHUV+ArialMT"/>
                <a:cs typeface="VHNHUV+ArialMT"/>
              </a:rPr>
              <a:t>CENTERS</a:t>
            </a:r>
            <a:r>
              <a:rPr dirty="0" sz="1500" spc="189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ffffff"/>
                </a:solidFill>
                <a:latin typeface="VHNHUV+ArialMT"/>
                <a:cs typeface="VHNHUV+ArialMT"/>
              </a:rPr>
              <a:t>•</a:t>
            </a:r>
            <a:r>
              <a:rPr dirty="0" sz="1500" spc="3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500" spc="149">
                <a:solidFill>
                  <a:srgbClr val="ffffff"/>
                </a:solidFill>
                <a:latin typeface="VHNHUV+ArialMT"/>
                <a:cs typeface="VHNHUV+ArialMT"/>
              </a:rPr>
              <a:t>FANS</a:t>
            </a:r>
            <a:r>
              <a:rPr dirty="0" sz="1500" spc="189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ffffff"/>
                </a:solidFill>
                <a:latin typeface="VHNHUV+ArialMT"/>
                <a:cs typeface="VHNHUV+ArialMT"/>
              </a:rPr>
              <a:t>•</a:t>
            </a:r>
            <a:r>
              <a:rPr dirty="0" sz="1500" spc="3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500" spc="149">
                <a:solidFill>
                  <a:srgbClr val="ffffff"/>
                </a:solidFill>
                <a:latin typeface="VHNHUV+ArialMT"/>
                <a:cs typeface="VHNHUV+ArialMT"/>
              </a:rPr>
              <a:t>PUMPS</a:t>
            </a:r>
          </a:p>
          <a:p>
            <a:pPr marL="0" marR="0">
              <a:lnSpc>
                <a:spcPts val="1675"/>
              </a:lnSpc>
              <a:spcBef>
                <a:spcPts val="124"/>
              </a:spcBef>
              <a:spcAft>
                <a:spcPts val="0"/>
              </a:spcAft>
            </a:pPr>
            <a:r>
              <a:rPr dirty="0" sz="1500">
                <a:solidFill>
                  <a:srgbClr val="ffffff"/>
                </a:solidFill>
                <a:latin typeface="VHNHUV+ArialMT"/>
                <a:cs typeface="VHNHUV+ArialMT"/>
              </a:rPr>
              <a:t>M</a:t>
            </a:r>
            <a:r>
              <a:rPr dirty="0" sz="1500" spc="-11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ffffff"/>
                </a:solidFill>
                <a:latin typeface="VHNHUV+ArialMT"/>
                <a:cs typeface="VHNHUV+ArialMT"/>
              </a:rPr>
              <a:t>A</a:t>
            </a:r>
            <a:r>
              <a:rPr dirty="0" sz="1500" spc="-1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ffffff"/>
                </a:solidFill>
                <a:latin typeface="VHNHUV+ArialMT"/>
                <a:cs typeface="VHNHUV+ArialMT"/>
              </a:rPr>
              <a:t>T</a:t>
            </a:r>
            <a:r>
              <a:rPr dirty="0" sz="1500" spc="-1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ffffff"/>
                </a:solidFill>
                <a:latin typeface="VHNHUV+ArialMT"/>
                <a:cs typeface="VHNHUV+ArialMT"/>
              </a:rPr>
              <a:t>E</a:t>
            </a:r>
            <a:r>
              <a:rPr dirty="0" sz="1500" spc="-1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ffffff"/>
                </a:solidFill>
                <a:latin typeface="VHNHUV+ArialMT"/>
                <a:cs typeface="VHNHUV+ArialMT"/>
              </a:rPr>
              <a:t>R</a:t>
            </a:r>
            <a:r>
              <a:rPr dirty="0" sz="1500" spc="-11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ffffff"/>
                </a:solidFill>
                <a:latin typeface="VHNHUV+ArialMT"/>
                <a:cs typeface="VHNHUV+ArialMT"/>
              </a:rPr>
              <a:t>I</a:t>
            </a:r>
            <a:r>
              <a:rPr dirty="0" sz="1500" spc="-1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ffffff"/>
                </a:solidFill>
                <a:latin typeface="VHNHUV+ArialMT"/>
                <a:cs typeface="VHNHUV+ArialMT"/>
              </a:rPr>
              <a:t>A</a:t>
            </a:r>
            <a:r>
              <a:rPr dirty="0" sz="1500" spc="-1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ffffff"/>
                </a:solidFill>
                <a:latin typeface="VHNHUV+ArialMT"/>
                <a:cs typeface="VHNHUV+ArialMT"/>
              </a:rPr>
              <a:t>L</a:t>
            </a:r>
            <a:r>
              <a:rPr dirty="0" sz="1500" spc="559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ffffff"/>
                </a:solidFill>
                <a:latin typeface="VHNHUV+ArialMT"/>
                <a:cs typeface="VHNHUV+ArialMT"/>
              </a:rPr>
              <a:t>H</a:t>
            </a:r>
            <a:r>
              <a:rPr dirty="0" sz="1500" spc="-11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ffffff"/>
                </a:solidFill>
                <a:latin typeface="VHNHUV+ArialMT"/>
                <a:cs typeface="VHNHUV+ArialMT"/>
              </a:rPr>
              <a:t>A</a:t>
            </a:r>
            <a:r>
              <a:rPr dirty="0" sz="1500" spc="-1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ffffff"/>
                </a:solidFill>
                <a:latin typeface="VHNHUV+ArialMT"/>
                <a:cs typeface="VHNHUV+ArialMT"/>
              </a:rPr>
              <a:t>N</a:t>
            </a:r>
            <a:r>
              <a:rPr dirty="0" sz="1500" spc="-11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ffffff"/>
                </a:solidFill>
                <a:latin typeface="VHNHUV+ArialMT"/>
                <a:cs typeface="VHNHUV+ArialMT"/>
              </a:rPr>
              <a:t>D</a:t>
            </a:r>
            <a:r>
              <a:rPr dirty="0" sz="1500" spc="-11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ffffff"/>
                </a:solidFill>
                <a:latin typeface="VHNHUV+ArialMT"/>
                <a:cs typeface="VHNHUV+ArialMT"/>
              </a:rPr>
              <a:t>L</a:t>
            </a:r>
            <a:r>
              <a:rPr dirty="0" sz="1500" spc="-11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ffffff"/>
                </a:solidFill>
                <a:latin typeface="VHNHUV+ArialMT"/>
                <a:cs typeface="VHNHUV+ArialMT"/>
              </a:rPr>
              <a:t>I</a:t>
            </a:r>
            <a:r>
              <a:rPr dirty="0" sz="1500" spc="-1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ffffff"/>
                </a:solidFill>
                <a:latin typeface="VHNHUV+ArialMT"/>
                <a:cs typeface="VHNHUV+ArialMT"/>
              </a:rPr>
              <a:t>N</a:t>
            </a:r>
            <a:r>
              <a:rPr dirty="0" sz="1500" spc="-11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ffffff"/>
                </a:solidFill>
                <a:latin typeface="VHNHUV+ArialMT"/>
                <a:cs typeface="VHNHUV+ArialMT"/>
              </a:rPr>
              <a:t>G</a:t>
            </a:r>
            <a:r>
              <a:rPr dirty="0" sz="1500" spc="559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ffffff"/>
                </a:solidFill>
                <a:latin typeface="VHNHUV+ArialMT"/>
                <a:cs typeface="VHNHUV+ArialMT"/>
              </a:rPr>
              <a:t>•</a:t>
            </a:r>
            <a:r>
              <a:rPr dirty="0" sz="1500" spc="559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ffffff"/>
                </a:solidFill>
                <a:latin typeface="VHNHUV+ArialMT"/>
                <a:cs typeface="VHNHUV+ArialMT"/>
              </a:rPr>
              <a:t>P</a:t>
            </a:r>
            <a:r>
              <a:rPr dirty="0" sz="1500" spc="-1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ffffff"/>
                </a:solidFill>
                <a:latin typeface="VHNHUV+ArialMT"/>
                <a:cs typeface="VHNHUV+ArialMT"/>
              </a:rPr>
              <a:t>O</a:t>
            </a:r>
            <a:r>
              <a:rPr dirty="0" sz="1500" spc="-1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ffffff"/>
                </a:solidFill>
                <a:latin typeface="VHNHUV+ArialMT"/>
                <a:cs typeface="VHNHUV+ArialMT"/>
              </a:rPr>
              <a:t>W</a:t>
            </a:r>
            <a:r>
              <a:rPr dirty="0" sz="1500" spc="-1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ffffff"/>
                </a:solidFill>
                <a:latin typeface="VHNHUV+ArialMT"/>
                <a:cs typeface="VHNHUV+ArialMT"/>
              </a:rPr>
              <a:t>E</a:t>
            </a:r>
            <a:r>
              <a:rPr dirty="0" sz="1500" spc="-1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ffffff"/>
                </a:solidFill>
                <a:latin typeface="VHNHUV+ArialMT"/>
                <a:cs typeface="VHNHUV+ArialMT"/>
              </a:rPr>
              <a:t>R</a:t>
            </a:r>
            <a:r>
              <a:rPr dirty="0" sz="1500" spc="559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ffffff"/>
                </a:solidFill>
                <a:latin typeface="VHNHUV+ArialMT"/>
                <a:cs typeface="VHNHUV+ArialMT"/>
              </a:rPr>
              <a:t>G</a:t>
            </a:r>
            <a:r>
              <a:rPr dirty="0" sz="1500" spc="-1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ffffff"/>
                </a:solidFill>
                <a:latin typeface="VHNHUV+ArialMT"/>
                <a:cs typeface="VHNHUV+ArialMT"/>
              </a:rPr>
              <a:t>E</a:t>
            </a:r>
            <a:r>
              <a:rPr dirty="0" sz="1500" spc="-1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ffffff"/>
                </a:solidFill>
                <a:latin typeface="VHNHUV+ArialMT"/>
                <a:cs typeface="VHNHUV+ArialMT"/>
              </a:rPr>
              <a:t>N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48625" y="283423"/>
            <a:ext cx="6598687" cy="37861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323e48"/>
                </a:solidFill>
                <a:latin typeface="FTGFCJ+Arial-BoldMT"/>
                <a:cs typeface="FTGFCJ+Arial-BoldMT"/>
              </a:rPr>
              <a:t>Infinitum</a:t>
            </a:r>
            <a:r>
              <a:rPr dirty="0" sz="2400" spc="75" b="1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323e48"/>
                </a:solidFill>
                <a:latin typeface="FTGFCJ+Arial-BoldMT"/>
                <a:cs typeface="FTGFCJ+Arial-BoldMT"/>
              </a:rPr>
              <a:t>EC</a:t>
            </a:r>
            <a:r>
              <a:rPr dirty="0" sz="2400" spc="76" b="1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323e48"/>
                </a:solidFill>
                <a:latin typeface="FTGFCJ+Arial-BoldMT"/>
                <a:cs typeface="FTGFCJ+Arial-BoldMT"/>
              </a:rPr>
              <a:t>Motors</a:t>
            </a:r>
            <a:r>
              <a:rPr dirty="0" sz="2400" spc="74" b="1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2400" spc="10" b="1" u="sng">
                <a:solidFill>
                  <a:srgbClr val="323e48"/>
                </a:solidFill>
                <a:latin typeface="FTGFCJ+Arial-BoldMT"/>
                <a:cs typeface="FTGFCJ+Arial-BoldMT"/>
              </a:rPr>
              <a:t>vs</a:t>
            </a:r>
            <a:r>
              <a:rPr dirty="0" sz="2400" spc="79" b="1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2400" spc="10" b="1">
                <a:solidFill>
                  <a:srgbClr val="323e48"/>
                </a:solidFill>
                <a:latin typeface="FTGFCJ+Arial-BoldMT"/>
                <a:cs typeface="FTGFCJ+Arial-BoldMT"/>
              </a:rPr>
              <a:t>AC</a:t>
            </a:r>
            <a:r>
              <a:rPr dirty="0" sz="2400" spc="75" b="1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323e48"/>
                </a:solidFill>
                <a:latin typeface="FTGFCJ+Arial-BoldMT"/>
                <a:cs typeface="FTGFCJ+Arial-BoldMT"/>
              </a:rPr>
              <a:t>Induction</a:t>
            </a:r>
            <a:r>
              <a:rPr dirty="0" sz="2400" spc="74" b="1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323e48"/>
                </a:solidFill>
                <a:latin typeface="FTGFCJ+Arial-BoldMT"/>
                <a:cs typeface="FTGFCJ+Arial-BoldMT"/>
              </a:rPr>
              <a:t>Motors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139512" y="1165671"/>
            <a:ext cx="2117853" cy="3218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3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spc="10">
                <a:solidFill>
                  <a:srgbClr val="323e48"/>
                </a:solidFill>
                <a:latin typeface="VHNHUV+ArialMT"/>
                <a:cs typeface="VHNHUV+ArialMT"/>
              </a:rPr>
              <a:t>Aircore</a:t>
            </a:r>
            <a:r>
              <a:rPr dirty="0" sz="2000" spc="63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323e48"/>
                </a:solidFill>
                <a:latin typeface="VHNHUV+ArialMT"/>
                <a:cs typeface="VHNHUV+ArialMT"/>
              </a:rPr>
              <a:t>EC</a:t>
            </a:r>
            <a:r>
              <a:rPr dirty="0" sz="2000" spc="66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323e48"/>
                </a:solidFill>
                <a:latin typeface="VHNHUV+ArialMT"/>
                <a:cs typeface="VHNHUV+ArialMT"/>
              </a:rPr>
              <a:t>Motor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794311" y="1165671"/>
            <a:ext cx="2346454" cy="3218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3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323e48"/>
                </a:solidFill>
                <a:latin typeface="VHNHUV+ArialMT"/>
                <a:cs typeface="VHNHUV+ArialMT"/>
              </a:rPr>
              <a:t>AC</a:t>
            </a:r>
            <a:r>
              <a:rPr dirty="0" sz="2000" spc="66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323e48"/>
                </a:solidFill>
                <a:latin typeface="VHNHUV+ArialMT"/>
                <a:cs typeface="VHNHUV+ArialMT"/>
              </a:rPr>
              <a:t>Induction</a:t>
            </a:r>
            <a:r>
              <a:rPr dirty="0" sz="2000" spc="63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323e48"/>
                </a:solidFill>
                <a:latin typeface="VHNHUV+ArialMT"/>
                <a:cs typeface="VHNHUV+ArialMT"/>
              </a:rPr>
              <a:t>Motor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655277" y="3240217"/>
            <a:ext cx="999480" cy="74751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585"/>
              </a:lnSpc>
              <a:spcBef>
                <a:spcPts val="0"/>
              </a:spcBef>
              <a:spcAft>
                <a:spcPts val="0"/>
              </a:spcAft>
            </a:pPr>
            <a:r>
              <a:rPr dirty="0" sz="5000">
                <a:solidFill>
                  <a:srgbClr val="242424"/>
                </a:solidFill>
                <a:latin typeface="VHNHUV+ArialMT"/>
                <a:cs typeface="VHNHUV+ArialMT"/>
              </a:rPr>
              <a:t>VS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054668" y="4232526"/>
            <a:ext cx="3646679" cy="4835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333333"/>
                </a:solidFill>
                <a:latin typeface="FTGFCJ+Arial-BoldMT"/>
                <a:cs typeface="FTGFCJ+Arial-BoldMT"/>
              </a:rPr>
              <a:t>Power,</a:t>
            </a:r>
            <a:r>
              <a:rPr dirty="0" sz="1400" spc="46" b="1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333333"/>
                </a:solidFill>
                <a:latin typeface="FTGFCJ+Arial-BoldMT"/>
                <a:cs typeface="FTGFCJ+Arial-BoldMT"/>
              </a:rPr>
              <a:t>Intelligence</a:t>
            </a:r>
            <a:r>
              <a:rPr dirty="0" sz="1400" spc="47" b="1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333333"/>
                </a:solidFill>
                <a:latin typeface="FTGFCJ+Arial-BoldMT"/>
                <a:cs typeface="FTGFCJ+Arial-BoldMT"/>
              </a:rPr>
              <a:t>&amp;</a:t>
            </a:r>
            <a:r>
              <a:rPr dirty="0" sz="1400" spc="57" b="1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333333"/>
                </a:solidFill>
                <a:latin typeface="FTGFCJ+Arial-BoldMT"/>
                <a:cs typeface="FTGFCJ+Arial-BoldMT"/>
              </a:rPr>
              <a:t>Controls</a:t>
            </a:r>
            <a:r>
              <a:rPr dirty="0" sz="1400" spc="47" b="1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333333"/>
                </a:solidFill>
                <a:latin typeface="FTGFCJ+Arial-BoldMT"/>
                <a:cs typeface="FTGFCJ+Arial-BoldMT"/>
              </a:rPr>
              <a:t>All</a:t>
            </a:r>
            <a:r>
              <a:rPr dirty="0" sz="1400" spc="46" b="1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333333"/>
                </a:solidFill>
                <a:latin typeface="FTGFCJ+Arial-BoldMT"/>
                <a:cs typeface="FTGFCJ+Arial-BoldMT"/>
              </a:rPr>
              <a:t>in</a:t>
            </a:r>
            <a:r>
              <a:rPr dirty="0" sz="1400" spc="47" b="1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333333"/>
                </a:solidFill>
                <a:latin typeface="FTGFCJ+Arial-BoldMT"/>
                <a:cs typeface="FTGFCJ+Arial-BoldMT"/>
              </a:rPr>
              <a:t>One</a:t>
            </a:r>
          </a:p>
          <a:p>
            <a:pPr marL="0" marR="0">
              <a:lnSpc>
                <a:spcPts val="1340"/>
              </a:lnSpc>
              <a:spcBef>
                <a:spcPts val="602"/>
              </a:spcBef>
              <a:spcAft>
                <a:spcPts val="0"/>
              </a:spcAft>
            </a:pPr>
            <a:r>
              <a:rPr dirty="0" sz="1000">
                <a:solidFill>
                  <a:srgbClr val="323e48"/>
                </a:solidFill>
                <a:latin typeface="VHNHUV+ArialMT"/>
                <a:cs typeface="VHNHUV+ArialMT"/>
              </a:rPr>
              <a:t>•</a:t>
            </a:r>
            <a:r>
              <a:rPr dirty="0" sz="1000" spc="775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200" spc="10">
                <a:solidFill>
                  <a:srgbClr val="3c3c3c"/>
                </a:solidFill>
                <a:latin typeface="VHNHUV+ArialMT"/>
                <a:cs typeface="VHNHUV+ArialMT"/>
              </a:rPr>
              <a:t>No</a:t>
            </a:r>
            <a:r>
              <a:rPr dirty="0" sz="1200" spc="41">
                <a:solidFill>
                  <a:srgbClr val="3c3c3c"/>
                </a:solidFill>
                <a:latin typeface="Times New Roman"/>
                <a:cs typeface="Times New Roman"/>
              </a:rPr>
              <a:t> </a:t>
            </a:r>
            <a:r>
              <a:rPr dirty="0" sz="1200" spc="10">
                <a:solidFill>
                  <a:srgbClr val="3c3c3c"/>
                </a:solidFill>
                <a:latin typeface="VHNHUV+ArialMT"/>
                <a:cs typeface="VHNHUV+ArialMT"/>
              </a:rPr>
              <a:t>iron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892077" y="4232526"/>
            <a:ext cx="3362938" cy="4835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spc="10" b="1">
                <a:solidFill>
                  <a:srgbClr val="333333"/>
                </a:solidFill>
                <a:latin typeface="FTGFCJ+Arial-BoldMT"/>
                <a:cs typeface="FTGFCJ+Arial-BoldMT"/>
              </a:rPr>
              <a:t>AC</a:t>
            </a:r>
            <a:r>
              <a:rPr dirty="0" sz="1400" spc="47" b="1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333333"/>
                </a:solidFill>
                <a:latin typeface="FTGFCJ+Arial-BoldMT"/>
                <a:cs typeface="FTGFCJ+Arial-BoldMT"/>
              </a:rPr>
              <a:t>Induction</a:t>
            </a:r>
            <a:r>
              <a:rPr dirty="0" sz="1400" spc="47" b="1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333333"/>
                </a:solidFill>
                <a:latin typeface="FTGFCJ+Arial-BoldMT"/>
                <a:cs typeface="FTGFCJ+Arial-BoldMT"/>
              </a:rPr>
              <a:t>Motor</a:t>
            </a:r>
            <a:r>
              <a:rPr dirty="0" sz="1400" spc="47" b="1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333333"/>
                </a:solidFill>
                <a:latin typeface="FTGFCJ+Arial-BoldMT"/>
                <a:cs typeface="FTGFCJ+Arial-BoldMT"/>
              </a:rPr>
              <a:t>and</a:t>
            </a:r>
            <a:r>
              <a:rPr dirty="0" sz="1400" spc="46" b="1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400" spc="10" b="1">
                <a:solidFill>
                  <a:srgbClr val="333333"/>
                </a:solidFill>
                <a:latin typeface="FTGFCJ+Arial-BoldMT"/>
                <a:cs typeface="FTGFCJ+Arial-BoldMT"/>
              </a:rPr>
              <a:t>External</a:t>
            </a:r>
            <a:r>
              <a:rPr dirty="0" sz="1400" spc="46" b="1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333333"/>
                </a:solidFill>
                <a:latin typeface="FTGFCJ+Arial-BoldMT"/>
                <a:cs typeface="FTGFCJ+Arial-BoldMT"/>
              </a:rPr>
              <a:t>VFD</a:t>
            </a:r>
          </a:p>
          <a:p>
            <a:pPr marL="0" marR="0">
              <a:lnSpc>
                <a:spcPts val="1340"/>
              </a:lnSpc>
              <a:spcBef>
                <a:spcPts val="602"/>
              </a:spcBef>
              <a:spcAft>
                <a:spcPts val="0"/>
              </a:spcAft>
            </a:pPr>
            <a:r>
              <a:rPr dirty="0" sz="1000">
                <a:solidFill>
                  <a:srgbClr val="323e48"/>
                </a:solidFill>
                <a:latin typeface="VHNHUV+ArialMT"/>
                <a:cs typeface="VHNHUV+ArialMT"/>
              </a:rPr>
              <a:t>•</a:t>
            </a:r>
            <a:r>
              <a:rPr dirty="0" sz="1000" spc="775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200" spc="10">
                <a:solidFill>
                  <a:srgbClr val="3c3c3c"/>
                </a:solidFill>
                <a:latin typeface="VHNHUV+ArialMT"/>
                <a:cs typeface="VHNHUV+ArialMT"/>
              </a:rPr>
              <a:t>Heavy</a:t>
            </a:r>
            <a:r>
              <a:rPr dirty="0" sz="1200" spc="43">
                <a:solidFill>
                  <a:srgbClr val="3c3c3c"/>
                </a:solidFill>
                <a:latin typeface="Times New Roman"/>
                <a:cs typeface="Times New Roman"/>
              </a:rPr>
              <a:t> </a:t>
            </a:r>
            <a:r>
              <a:rPr dirty="0" sz="1200" spc="10">
                <a:solidFill>
                  <a:srgbClr val="3c3c3c"/>
                </a:solidFill>
                <a:latin typeface="VHNHUV+ArialMT"/>
                <a:cs typeface="VHNHUV+ArialMT"/>
              </a:rPr>
              <a:t>iron</a:t>
            </a:r>
            <a:r>
              <a:rPr dirty="0" sz="1200" spc="41">
                <a:solidFill>
                  <a:srgbClr val="3c3c3c"/>
                </a:solidFill>
                <a:latin typeface="Times New Roman"/>
                <a:cs typeface="Times New Roman"/>
              </a:rPr>
              <a:t> </a:t>
            </a:r>
            <a:r>
              <a:rPr dirty="0" sz="1200" spc="10">
                <a:solidFill>
                  <a:srgbClr val="3c3c3c"/>
                </a:solidFill>
                <a:latin typeface="VHNHUV+ArialMT"/>
                <a:cs typeface="VHNHUV+ArialMT"/>
              </a:rPr>
              <a:t>core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054668" y="4754061"/>
            <a:ext cx="1471042" cy="20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323e48"/>
                </a:solidFill>
                <a:latin typeface="VHNHUV+ArialMT"/>
                <a:cs typeface="VHNHUV+ArialMT"/>
              </a:rPr>
              <a:t>•</a:t>
            </a:r>
            <a:r>
              <a:rPr dirty="0" sz="1000" spc="775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200" spc="10">
                <a:solidFill>
                  <a:srgbClr val="3c3c3c"/>
                </a:solidFill>
                <a:latin typeface="VHNHUV+ArialMT"/>
                <a:cs typeface="VHNHUV+ArialMT"/>
              </a:rPr>
              <a:t>66%</a:t>
            </a:r>
            <a:r>
              <a:rPr dirty="0" sz="1200" spc="41">
                <a:solidFill>
                  <a:srgbClr val="3c3c3c"/>
                </a:solidFill>
                <a:latin typeface="Times New Roman"/>
                <a:cs typeface="Times New Roman"/>
              </a:rPr>
              <a:t> </a:t>
            </a:r>
            <a:r>
              <a:rPr dirty="0" sz="1200" spc="10">
                <a:solidFill>
                  <a:srgbClr val="3c3c3c"/>
                </a:solidFill>
                <a:latin typeface="VHNHUV+ArialMT"/>
                <a:cs typeface="VHNHUV+ArialMT"/>
              </a:rPr>
              <a:t>less</a:t>
            </a:r>
            <a:r>
              <a:rPr dirty="0" sz="1200" spc="43">
                <a:solidFill>
                  <a:srgbClr val="3c3c3c"/>
                </a:solidFill>
                <a:latin typeface="Times New Roman"/>
                <a:cs typeface="Times New Roman"/>
              </a:rPr>
              <a:t> </a:t>
            </a:r>
            <a:r>
              <a:rPr dirty="0" sz="1200" spc="10">
                <a:solidFill>
                  <a:srgbClr val="3c3c3c"/>
                </a:solidFill>
                <a:latin typeface="VHNHUV+ArialMT"/>
                <a:cs typeface="VHNHUV+ArialMT"/>
              </a:rPr>
              <a:t>copper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892077" y="4754061"/>
            <a:ext cx="2849726" cy="4547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323e48"/>
                </a:solidFill>
                <a:latin typeface="VHNHUV+ArialMT"/>
                <a:cs typeface="VHNHUV+ArialMT"/>
              </a:rPr>
              <a:t>•</a:t>
            </a:r>
            <a:r>
              <a:rPr dirty="0" sz="1000" spc="775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200" spc="10">
                <a:solidFill>
                  <a:srgbClr val="3c3c3c"/>
                </a:solidFill>
                <a:latin typeface="VHNHUV+ArialMT"/>
                <a:cs typeface="VHNHUV+ArialMT"/>
              </a:rPr>
              <a:t>Copper</a:t>
            </a:r>
            <a:r>
              <a:rPr dirty="0" sz="1200" spc="43">
                <a:solidFill>
                  <a:srgbClr val="3c3c3c"/>
                </a:solidFill>
                <a:latin typeface="Times New Roman"/>
                <a:cs typeface="Times New Roman"/>
              </a:rPr>
              <a:t> </a:t>
            </a:r>
            <a:r>
              <a:rPr dirty="0" sz="1200" spc="10">
                <a:solidFill>
                  <a:srgbClr val="3c3c3c"/>
                </a:solidFill>
                <a:latin typeface="VHNHUV+ArialMT"/>
                <a:cs typeface="VHNHUV+ArialMT"/>
              </a:rPr>
              <a:t>winding</a:t>
            </a:r>
            <a:r>
              <a:rPr dirty="0" sz="1200" spc="41">
                <a:solidFill>
                  <a:srgbClr val="3c3c3c"/>
                </a:solidFill>
                <a:latin typeface="Times New Roman"/>
                <a:cs typeface="Times New Roman"/>
              </a:rPr>
              <a:t> </a:t>
            </a:r>
            <a:r>
              <a:rPr dirty="0" sz="1200" spc="10">
                <a:solidFill>
                  <a:srgbClr val="3c3c3c"/>
                </a:solidFill>
                <a:latin typeface="VHNHUV+ArialMT"/>
                <a:cs typeface="VHNHUV+ArialMT"/>
              </a:rPr>
              <a:t>failures</a:t>
            </a:r>
            <a:r>
              <a:rPr dirty="0" sz="1200" spc="43">
                <a:solidFill>
                  <a:srgbClr val="3c3c3c"/>
                </a:solidFill>
                <a:latin typeface="Times New Roman"/>
                <a:cs typeface="Times New Roman"/>
              </a:rPr>
              <a:t> </a:t>
            </a:r>
            <a:r>
              <a:rPr dirty="0" sz="1200" spc="10">
                <a:solidFill>
                  <a:srgbClr val="3c3c3c"/>
                </a:solidFill>
                <a:latin typeface="VHNHUV+ArialMT"/>
                <a:cs typeface="VHNHUV+ArialMT"/>
              </a:rPr>
              <a:t>are</a:t>
            </a:r>
            <a:r>
              <a:rPr dirty="0" sz="1200" spc="41">
                <a:solidFill>
                  <a:srgbClr val="3c3c3c"/>
                </a:solidFill>
                <a:latin typeface="Times New Roman"/>
                <a:cs typeface="Times New Roman"/>
              </a:rPr>
              <a:t> </a:t>
            </a:r>
            <a:r>
              <a:rPr dirty="0" sz="1200" spc="10">
                <a:solidFill>
                  <a:srgbClr val="3c3c3c"/>
                </a:solidFill>
                <a:latin typeface="VHNHUV+ArialMT"/>
                <a:cs typeface="VHNHUV+ArialMT"/>
              </a:rPr>
              <a:t>common</a:t>
            </a:r>
          </a:p>
          <a:p>
            <a:pPr marL="0" marR="0">
              <a:lnSpc>
                <a:spcPts val="1340"/>
              </a:lnSpc>
              <a:spcBef>
                <a:spcPts val="649"/>
              </a:spcBef>
              <a:spcAft>
                <a:spcPts val="0"/>
              </a:spcAft>
            </a:pPr>
            <a:r>
              <a:rPr dirty="0" sz="1000">
                <a:solidFill>
                  <a:srgbClr val="323e48"/>
                </a:solidFill>
                <a:latin typeface="VHNHUV+ArialMT"/>
                <a:cs typeface="VHNHUV+ArialMT"/>
              </a:rPr>
              <a:t>•</a:t>
            </a:r>
            <a:r>
              <a:rPr dirty="0" sz="1000" spc="775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200" spc="10">
                <a:solidFill>
                  <a:srgbClr val="3c3c3c"/>
                </a:solidFill>
                <a:latin typeface="VHNHUV+ArialMT"/>
                <a:cs typeface="VHNHUV+ArialMT"/>
              </a:rPr>
              <a:t>High</a:t>
            </a:r>
            <a:r>
              <a:rPr dirty="0" sz="1200" spc="41">
                <a:solidFill>
                  <a:srgbClr val="3c3c3c"/>
                </a:solidFill>
                <a:latin typeface="Times New Roman"/>
                <a:cs typeface="Times New Roman"/>
              </a:rPr>
              <a:t> </a:t>
            </a:r>
            <a:r>
              <a:rPr dirty="0" sz="1200" spc="10">
                <a:solidFill>
                  <a:srgbClr val="3c3c3c"/>
                </a:solidFill>
                <a:latin typeface="VHNHUV+ArialMT"/>
                <a:cs typeface="VHNHUV+ArialMT"/>
              </a:rPr>
              <a:t>noise</a:t>
            </a:r>
            <a:r>
              <a:rPr dirty="0" sz="1200" spc="41">
                <a:solidFill>
                  <a:srgbClr val="3c3c3c"/>
                </a:solidFill>
                <a:latin typeface="Times New Roman"/>
                <a:cs typeface="Times New Roman"/>
              </a:rPr>
              <a:t> </a:t>
            </a:r>
            <a:r>
              <a:rPr dirty="0" sz="1200" spc="10">
                <a:solidFill>
                  <a:srgbClr val="3c3c3c"/>
                </a:solidFill>
                <a:latin typeface="VHNHUV+ArialMT"/>
                <a:cs typeface="VHNHUV+ArialMT"/>
              </a:rPr>
              <a:t>level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054668" y="5000441"/>
            <a:ext cx="3033142" cy="7011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323e48"/>
                </a:solidFill>
                <a:latin typeface="VHNHUV+ArialMT"/>
                <a:cs typeface="VHNHUV+ArialMT"/>
              </a:rPr>
              <a:t>•</a:t>
            </a:r>
            <a:r>
              <a:rPr dirty="0" sz="1000" spc="775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200" spc="10">
                <a:solidFill>
                  <a:srgbClr val="3c3c3c"/>
                </a:solidFill>
                <a:latin typeface="VHNHUV+ArialMT"/>
                <a:cs typeface="VHNHUV+ArialMT"/>
              </a:rPr>
              <a:t>Lightweight</a:t>
            </a:r>
            <a:r>
              <a:rPr dirty="0" sz="1200" spc="41">
                <a:solidFill>
                  <a:srgbClr val="3c3c3c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3c3c3c"/>
                </a:solidFill>
                <a:latin typeface="VHNHUV+ArialMT"/>
                <a:cs typeface="VHNHUV+ArialMT"/>
              </a:rPr>
              <a:t>PCB</a:t>
            </a:r>
            <a:r>
              <a:rPr dirty="0" sz="1200" spc="41">
                <a:solidFill>
                  <a:srgbClr val="3c3c3c"/>
                </a:solidFill>
                <a:latin typeface="Times New Roman"/>
                <a:cs typeface="Times New Roman"/>
              </a:rPr>
              <a:t> </a:t>
            </a:r>
            <a:r>
              <a:rPr dirty="0" sz="1200" spc="10">
                <a:solidFill>
                  <a:srgbClr val="3c3c3c"/>
                </a:solidFill>
                <a:latin typeface="VHNHUV+ArialMT"/>
                <a:cs typeface="VHNHUV+ArialMT"/>
              </a:rPr>
              <a:t>stator</a:t>
            </a:r>
            <a:r>
              <a:rPr dirty="0" sz="1200" spc="43">
                <a:solidFill>
                  <a:srgbClr val="3c3c3c"/>
                </a:solidFill>
                <a:latin typeface="Times New Roman"/>
                <a:cs typeface="Times New Roman"/>
              </a:rPr>
              <a:t> </a:t>
            </a:r>
            <a:r>
              <a:rPr dirty="0" sz="1200" spc="10">
                <a:solidFill>
                  <a:srgbClr val="3c3c3c"/>
                </a:solidFill>
                <a:latin typeface="VHNHUV+ArialMT"/>
                <a:cs typeface="VHNHUV+ArialMT"/>
              </a:rPr>
              <a:t>lasts</a:t>
            </a:r>
            <a:r>
              <a:rPr dirty="0" sz="1200" spc="43">
                <a:solidFill>
                  <a:srgbClr val="3c3c3c"/>
                </a:solidFill>
                <a:latin typeface="Times New Roman"/>
                <a:cs typeface="Times New Roman"/>
              </a:rPr>
              <a:t> </a:t>
            </a:r>
            <a:r>
              <a:rPr dirty="0" sz="1200" spc="10">
                <a:solidFill>
                  <a:srgbClr val="3c3c3c"/>
                </a:solidFill>
                <a:latin typeface="VHNHUV+ArialMT"/>
                <a:cs typeface="VHNHUV+ArialMT"/>
              </a:rPr>
              <a:t>10x</a:t>
            </a:r>
            <a:r>
              <a:rPr dirty="0" sz="1200" spc="43">
                <a:solidFill>
                  <a:srgbClr val="3c3c3c"/>
                </a:solidFill>
                <a:latin typeface="Times New Roman"/>
                <a:cs typeface="Times New Roman"/>
              </a:rPr>
              <a:t> </a:t>
            </a:r>
            <a:r>
              <a:rPr dirty="0" sz="1200" spc="10">
                <a:solidFill>
                  <a:srgbClr val="3c3c3c"/>
                </a:solidFill>
                <a:latin typeface="VHNHUV+ArialMT"/>
                <a:cs typeface="VHNHUV+ArialMT"/>
              </a:rPr>
              <a:t>longer</a:t>
            </a:r>
          </a:p>
          <a:p>
            <a:pPr marL="0" marR="0">
              <a:lnSpc>
                <a:spcPts val="1340"/>
              </a:lnSpc>
              <a:spcBef>
                <a:spcPts val="649"/>
              </a:spcBef>
              <a:spcAft>
                <a:spcPts val="0"/>
              </a:spcAft>
            </a:pPr>
            <a:r>
              <a:rPr dirty="0" sz="1000">
                <a:solidFill>
                  <a:srgbClr val="323e48"/>
                </a:solidFill>
                <a:latin typeface="VHNHUV+ArialMT"/>
                <a:cs typeface="VHNHUV+ArialMT"/>
              </a:rPr>
              <a:t>•</a:t>
            </a:r>
            <a:r>
              <a:rPr dirty="0" sz="1000" spc="775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200" spc="10">
                <a:solidFill>
                  <a:srgbClr val="3c3c3c"/>
                </a:solidFill>
                <a:latin typeface="VHNHUV+ArialMT"/>
                <a:cs typeface="VHNHUV+ArialMT"/>
              </a:rPr>
              <a:t>10%</a:t>
            </a:r>
            <a:r>
              <a:rPr dirty="0" sz="1200" spc="41">
                <a:solidFill>
                  <a:srgbClr val="3c3c3c"/>
                </a:solidFill>
                <a:latin typeface="Times New Roman"/>
                <a:cs typeface="Times New Roman"/>
              </a:rPr>
              <a:t> </a:t>
            </a:r>
            <a:r>
              <a:rPr dirty="0" sz="1200" spc="10">
                <a:solidFill>
                  <a:srgbClr val="3c3c3c"/>
                </a:solidFill>
                <a:latin typeface="VHNHUV+ArialMT"/>
                <a:cs typeface="VHNHUV+ArialMT"/>
              </a:rPr>
              <a:t>More</a:t>
            </a:r>
            <a:r>
              <a:rPr dirty="0" sz="1200" spc="41">
                <a:solidFill>
                  <a:srgbClr val="3c3c3c"/>
                </a:solidFill>
                <a:latin typeface="Times New Roman"/>
                <a:cs typeface="Times New Roman"/>
              </a:rPr>
              <a:t> </a:t>
            </a:r>
            <a:r>
              <a:rPr dirty="0" sz="1200" spc="10">
                <a:solidFill>
                  <a:srgbClr val="3c3c3c"/>
                </a:solidFill>
                <a:latin typeface="VHNHUV+ArialMT"/>
                <a:cs typeface="VHNHUV+ArialMT"/>
              </a:rPr>
              <a:t>efficient</a:t>
            </a:r>
            <a:r>
              <a:rPr dirty="0" sz="1200" spc="41">
                <a:solidFill>
                  <a:srgbClr val="3c3c3c"/>
                </a:solidFill>
                <a:latin typeface="Times New Roman"/>
                <a:cs typeface="Times New Roman"/>
              </a:rPr>
              <a:t> </a:t>
            </a:r>
            <a:r>
              <a:rPr dirty="0" sz="1200" spc="10">
                <a:solidFill>
                  <a:srgbClr val="3c3c3c"/>
                </a:solidFill>
                <a:latin typeface="VHNHUV+ArialMT"/>
                <a:cs typeface="VHNHUV+ArialMT"/>
              </a:rPr>
              <a:t>(at</a:t>
            </a:r>
            <a:r>
              <a:rPr dirty="0" sz="1200" spc="40">
                <a:solidFill>
                  <a:srgbClr val="3c3c3c"/>
                </a:solidFill>
                <a:latin typeface="Times New Roman"/>
                <a:cs typeface="Times New Roman"/>
              </a:rPr>
              <a:t> </a:t>
            </a:r>
            <a:r>
              <a:rPr dirty="0" sz="1200" spc="10">
                <a:solidFill>
                  <a:srgbClr val="3c3c3c"/>
                </a:solidFill>
                <a:latin typeface="VHNHUV+ArialMT"/>
                <a:cs typeface="VHNHUV+ArialMT"/>
              </a:rPr>
              <a:t>partial</a:t>
            </a:r>
            <a:r>
              <a:rPr dirty="0" sz="1200" spc="41">
                <a:solidFill>
                  <a:srgbClr val="3c3c3c"/>
                </a:solidFill>
                <a:latin typeface="Times New Roman"/>
                <a:cs typeface="Times New Roman"/>
              </a:rPr>
              <a:t> </a:t>
            </a:r>
            <a:r>
              <a:rPr dirty="0" sz="1200" spc="10">
                <a:solidFill>
                  <a:srgbClr val="3c3c3c"/>
                </a:solidFill>
                <a:latin typeface="VHNHUV+ArialMT"/>
                <a:cs typeface="VHNHUV+ArialMT"/>
              </a:rPr>
              <a:t>load)</a:t>
            </a:r>
          </a:p>
          <a:p>
            <a:pPr marL="0" marR="0">
              <a:lnSpc>
                <a:spcPts val="1340"/>
              </a:lnSpc>
              <a:spcBef>
                <a:spcPts val="599"/>
              </a:spcBef>
              <a:spcAft>
                <a:spcPts val="0"/>
              </a:spcAft>
            </a:pPr>
            <a:r>
              <a:rPr dirty="0" sz="1000">
                <a:solidFill>
                  <a:srgbClr val="323e48"/>
                </a:solidFill>
                <a:latin typeface="VHNHUV+ArialMT"/>
                <a:cs typeface="VHNHUV+ArialMT"/>
              </a:rPr>
              <a:t>•</a:t>
            </a:r>
            <a:r>
              <a:rPr dirty="0" sz="1000" spc="775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200" spc="10">
                <a:solidFill>
                  <a:srgbClr val="3c3c3c"/>
                </a:solidFill>
                <a:latin typeface="VHNHUV+ArialMT"/>
                <a:cs typeface="VHNHUV+ArialMT"/>
              </a:rPr>
              <a:t>Embedded</a:t>
            </a:r>
            <a:r>
              <a:rPr dirty="0" sz="1200" spc="43">
                <a:solidFill>
                  <a:srgbClr val="3c3c3c"/>
                </a:solidFill>
                <a:latin typeface="Times New Roman"/>
                <a:cs typeface="Times New Roman"/>
              </a:rPr>
              <a:t> </a:t>
            </a:r>
            <a:r>
              <a:rPr dirty="0" sz="1200" spc="10">
                <a:solidFill>
                  <a:srgbClr val="3c3c3c"/>
                </a:solidFill>
                <a:latin typeface="VHNHUV+ArialMT"/>
                <a:cs typeface="VHNHUV+ArialMT"/>
              </a:rPr>
              <a:t>connectivity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6892077" y="5246821"/>
            <a:ext cx="1300149" cy="20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323e48"/>
                </a:solidFill>
                <a:latin typeface="VHNHUV+ArialMT"/>
                <a:cs typeface="VHNHUV+ArialMT"/>
              </a:rPr>
              <a:t>•</a:t>
            </a:r>
            <a:r>
              <a:rPr dirty="0" sz="1000" spc="775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200" spc="10">
                <a:solidFill>
                  <a:srgbClr val="3c3c3c"/>
                </a:solidFill>
                <a:latin typeface="VHNHUV+ArialMT"/>
                <a:cs typeface="VHNHUV+ArialMT"/>
              </a:rPr>
              <a:t>Low</a:t>
            </a:r>
            <a:r>
              <a:rPr dirty="0" sz="1200" spc="41">
                <a:solidFill>
                  <a:srgbClr val="3c3c3c"/>
                </a:solidFill>
                <a:latin typeface="Times New Roman"/>
                <a:cs typeface="Times New Roman"/>
              </a:rPr>
              <a:t> </a:t>
            </a:r>
            <a:r>
              <a:rPr dirty="0" sz="1200" spc="10">
                <a:solidFill>
                  <a:srgbClr val="3c3c3c"/>
                </a:solidFill>
                <a:latin typeface="VHNHUV+ArialMT"/>
                <a:cs typeface="VHNHUV+ArialMT"/>
              </a:rPr>
              <a:t>efficiency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6892077" y="5493201"/>
            <a:ext cx="2487979" cy="7011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323e48"/>
                </a:solidFill>
                <a:latin typeface="VHNHUV+ArialMT"/>
                <a:cs typeface="VHNHUV+ArialMT"/>
              </a:rPr>
              <a:t>•</a:t>
            </a:r>
            <a:r>
              <a:rPr dirty="0" sz="1000" spc="775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200" spc="10">
                <a:solidFill>
                  <a:srgbClr val="3c3c3c"/>
                </a:solidFill>
                <a:latin typeface="VHNHUV+ArialMT"/>
                <a:cs typeface="VHNHUV+ArialMT"/>
              </a:rPr>
              <a:t>Easily</a:t>
            </a:r>
            <a:r>
              <a:rPr dirty="0" sz="1200" spc="43">
                <a:solidFill>
                  <a:srgbClr val="3c3c3c"/>
                </a:solidFill>
                <a:latin typeface="Times New Roman"/>
                <a:cs typeface="Times New Roman"/>
              </a:rPr>
              <a:t> </a:t>
            </a:r>
            <a:r>
              <a:rPr dirty="0" sz="1200" spc="10">
                <a:solidFill>
                  <a:srgbClr val="3c3c3c"/>
                </a:solidFill>
                <a:latin typeface="VHNHUV+ArialMT"/>
                <a:cs typeface="VHNHUV+ArialMT"/>
              </a:rPr>
              <a:t>damaged</a:t>
            </a:r>
            <a:r>
              <a:rPr dirty="0" sz="1200" spc="41">
                <a:solidFill>
                  <a:srgbClr val="3c3c3c"/>
                </a:solidFill>
                <a:latin typeface="Times New Roman"/>
                <a:cs typeface="Times New Roman"/>
              </a:rPr>
              <a:t> </a:t>
            </a:r>
            <a:r>
              <a:rPr dirty="0" sz="1200" spc="10">
                <a:solidFill>
                  <a:srgbClr val="3c3c3c"/>
                </a:solidFill>
                <a:latin typeface="VHNHUV+ArialMT"/>
                <a:cs typeface="VHNHUV+ArialMT"/>
              </a:rPr>
              <a:t>by</a:t>
            </a:r>
            <a:r>
              <a:rPr dirty="0" sz="1200" spc="43">
                <a:solidFill>
                  <a:srgbClr val="3c3c3c"/>
                </a:solidFill>
                <a:latin typeface="Times New Roman"/>
                <a:cs typeface="Times New Roman"/>
              </a:rPr>
              <a:t> </a:t>
            </a:r>
            <a:r>
              <a:rPr dirty="0" sz="1200" spc="10">
                <a:solidFill>
                  <a:srgbClr val="3c3c3c"/>
                </a:solidFill>
                <a:latin typeface="VHNHUV+ArialMT"/>
                <a:cs typeface="VHNHUV+ArialMT"/>
              </a:rPr>
              <a:t>overheating</a:t>
            </a:r>
          </a:p>
          <a:p>
            <a:pPr marL="0" marR="0">
              <a:lnSpc>
                <a:spcPts val="1340"/>
              </a:lnSpc>
              <a:spcBef>
                <a:spcPts val="649"/>
              </a:spcBef>
              <a:spcAft>
                <a:spcPts val="0"/>
              </a:spcAft>
            </a:pPr>
            <a:r>
              <a:rPr dirty="0" sz="1000">
                <a:solidFill>
                  <a:srgbClr val="323e48"/>
                </a:solidFill>
                <a:latin typeface="VHNHUV+ArialMT"/>
                <a:cs typeface="VHNHUV+ArialMT"/>
              </a:rPr>
              <a:t>•</a:t>
            </a:r>
            <a:r>
              <a:rPr dirty="0" sz="1000" spc="775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200" spc="10">
                <a:solidFill>
                  <a:srgbClr val="3c3c3c"/>
                </a:solidFill>
                <a:latin typeface="VHNHUV+ArialMT"/>
                <a:cs typeface="VHNHUV+ArialMT"/>
              </a:rPr>
              <a:t>Additional</a:t>
            </a:r>
            <a:r>
              <a:rPr dirty="0" sz="1200" spc="43">
                <a:solidFill>
                  <a:srgbClr val="3c3c3c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3c3c3c"/>
                </a:solidFill>
                <a:latin typeface="VHNHUV+ArialMT"/>
                <a:cs typeface="VHNHUV+ArialMT"/>
              </a:rPr>
              <a:t>VFD</a:t>
            </a:r>
            <a:r>
              <a:rPr dirty="0" sz="1200" spc="43">
                <a:solidFill>
                  <a:srgbClr val="3c3c3c"/>
                </a:solidFill>
                <a:latin typeface="Times New Roman"/>
                <a:cs typeface="Times New Roman"/>
              </a:rPr>
              <a:t> </a:t>
            </a:r>
            <a:r>
              <a:rPr dirty="0" sz="1200" spc="10">
                <a:solidFill>
                  <a:srgbClr val="3c3c3c"/>
                </a:solidFill>
                <a:latin typeface="VHNHUV+ArialMT"/>
                <a:cs typeface="VHNHUV+ArialMT"/>
              </a:rPr>
              <a:t>pairing</a:t>
            </a:r>
            <a:r>
              <a:rPr dirty="0" sz="1200" spc="41">
                <a:solidFill>
                  <a:srgbClr val="3c3c3c"/>
                </a:solidFill>
                <a:latin typeface="Times New Roman"/>
                <a:cs typeface="Times New Roman"/>
              </a:rPr>
              <a:t> </a:t>
            </a:r>
            <a:r>
              <a:rPr dirty="0" sz="1200" spc="10">
                <a:solidFill>
                  <a:srgbClr val="3c3c3c"/>
                </a:solidFill>
                <a:latin typeface="VHNHUV+ArialMT"/>
                <a:cs typeface="VHNHUV+ArialMT"/>
              </a:rPr>
              <a:t>required</a:t>
            </a:r>
          </a:p>
          <a:p>
            <a:pPr marL="0" marR="0">
              <a:lnSpc>
                <a:spcPts val="1340"/>
              </a:lnSpc>
              <a:spcBef>
                <a:spcPts val="599"/>
              </a:spcBef>
              <a:spcAft>
                <a:spcPts val="0"/>
              </a:spcAft>
            </a:pPr>
            <a:r>
              <a:rPr dirty="0" sz="1000">
                <a:solidFill>
                  <a:srgbClr val="323e48"/>
                </a:solidFill>
                <a:latin typeface="VHNHUV+ArialMT"/>
                <a:cs typeface="VHNHUV+ArialMT"/>
              </a:rPr>
              <a:t>•</a:t>
            </a:r>
            <a:r>
              <a:rPr dirty="0" sz="1000" spc="775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200" spc="10">
                <a:solidFill>
                  <a:srgbClr val="3c3c3c"/>
                </a:solidFill>
                <a:latin typeface="VHNHUV+ArialMT"/>
                <a:cs typeface="VHNHUV+ArialMT"/>
              </a:rPr>
              <a:t>Not</a:t>
            </a:r>
            <a:r>
              <a:rPr dirty="0" sz="1200" spc="41">
                <a:solidFill>
                  <a:srgbClr val="3c3c3c"/>
                </a:solidFill>
                <a:latin typeface="Times New Roman"/>
                <a:cs typeface="Times New Roman"/>
              </a:rPr>
              <a:t> </a:t>
            </a:r>
            <a:r>
              <a:rPr dirty="0" sz="1200" spc="10">
                <a:solidFill>
                  <a:srgbClr val="3c3c3c"/>
                </a:solidFill>
                <a:latin typeface="VHNHUV+ArialMT"/>
                <a:cs typeface="VHNHUV+ArialMT"/>
              </a:rPr>
              <a:t>recyclable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054668" y="5739581"/>
            <a:ext cx="2984193" cy="20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323e48"/>
                </a:solidFill>
                <a:latin typeface="VHNHUV+ArialMT"/>
                <a:cs typeface="VHNHUV+ArialMT"/>
              </a:rPr>
              <a:t>•</a:t>
            </a:r>
            <a:r>
              <a:rPr dirty="0" sz="1000" spc="775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3c3c3c"/>
                </a:solidFill>
                <a:latin typeface="VHNHUV+ArialMT"/>
                <a:cs typeface="VHNHUV+ArialMT"/>
              </a:rPr>
              <a:t>Recyclable,</a:t>
            </a:r>
            <a:r>
              <a:rPr dirty="0" sz="1200" spc="44">
                <a:solidFill>
                  <a:srgbClr val="3c3c3c"/>
                </a:solidFill>
                <a:latin typeface="Times New Roman"/>
                <a:cs typeface="Times New Roman"/>
              </a:rPr>
              <a:t> </a:t>
            </a:r>
            <a:r>
              <a:rPr dirty="0" sz="1200" spc="10">
                <a:solidFill>
                  <a:srgbClr val="3c3c3c"/>
                </a:solidFill>
                <a:latin typeface="VHNHUV+ArialMT"/>
                <a:cs typeface="VHNHUV+ArialMT"/>
              </a:rPr>
              <a:t>repairable</a:t>
            </a:r>
            <a:r>
              <a:rPr dirty="0" sz="1200" spc="21">
                <a:solidFill>
                  <a:srgbClr val="3c3c3c"/>
                </a:solidFill>
                <a:latin typeface="Times New Roman"/>
                <a:cs typeface="Times New Roman"/>
              </a:rPr>
              <a:t> </a:t>
            </a:r>
            <a:r>
              <a:rPr dirty="0" sz="1200" spc="10">
                <a:solidFill>
                  <a:srgbClr val="3c3c3c"/>
                </a:solidFill>
                <a:latin typeface="VHNHUV+ArialMT"/>
                <a:cs typeface="VHNHUV+ArialMT"/>
              </a:rPr>
              <a:t>and</a:t>
            </a:r>
            <a:r>
              <a:rPr dirty="0" sz="1200" spc="41">
                <a:solidFill>
                  <a:srgbClr val="3c3c3c"/>
                </a:solidFill>
                <a:latin typeface="Times New Roman"/>
                <a:cs typeface="Times New Roman"/>
              </a:rPr>
              <a:t> </a:t>
            </a:r>
            <a:r>
              <a:rPr dirty="0" sz="1200" spc="10">
                <a:solidFill>
                  <a:srgbClr val="3c3c3c"/>
                </a:solidFill>
                <a:latin typeface="VHNHUV+ArialMT"/>
                <a:cs typeface="VHNHUV+ArialMT"/>
              </a:rPr>
              <a:t>sustainable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576262" y="6584782"/>
            <a:ext cx="208905" cy="15160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893"/>
              </a:lnSpc>
              <a:spcBef>
                <a:spcPts val="0"/>
              </a:spcBef>
              <a:spcAft>
                <a:spcPts val="0"/>
              </a:spcAft>
            </a:pPr>
            <a:r>
              <a:rPr dirty="0" sz="800">
                <a:solidFill>
                  <a:srgbClr val="323e48"/>
                </a:solidFill>
                <a:latin typeface="VHNHUV+ArialMT"/>
                <a:cs typeface="VHNHUV+ArialMT"/>
              </a:rPr>
              <a:t>4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812746" y="6591550"/>
            <a:ext cx="1696327" cy="13741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782"/>
              </a:lnSpc>
              <a:spcBef>
                <a:spcPts val="0"/>
              </a:spcBef>
              <a:spcAft>
                <a:spcPts val="0"/>
              </a:spcAft>
            </a:pPr>
            <a:r>
              <a:rPr dirty="0" sz="700" spc="30">
                <a:solidFill>
                  <a:srgbClr val="323e48"/>
                </a:solidFill>
                <a:latin typeface="VHNHUV+ArialMT"/>
                <a:cs typeface="VHNHUV+ArialMT"/>
              </a:rPr>
              <a:t>©2025</a:t>
            </a:r>
            <a:r>
              <a:rPr dirty="0" sz="700" spc="49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700" spc="30">
                <a:solidFill>
                  <a:srgbClr val="323e48"/>
                </a:solidFill>
                <a:latin typeface="VHNHUV+ArialMT"/>
                <a:cs typeface="VHNHUV+ArialMT"/>
              </a:rPr>
              <a:t>Infinitum</a:t>
            </a:r>
            <a:r>
              <a:rPr dirty="0" sz="700" spc="49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323e48"/>
                </a:solidFill>
                <a:latin typeface="VHNHUV+ArialMT"/>
                <a:cs typeface="VHNHUV+ArialMT"/>
              </a:rPr>
              <a:t>|</a:t>
            </a:r>
            <a:r>
              <a:rPr dirty="0" sz="700" spc="77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700" spc="30">
                <a:solidFill>
                  <a:srgbClr val="323e48"/>
                </a:solidFill>
                <a:latin typeface="VHNHUV+ArialMT"/>
                <a:cs typeface="VHNHUV+ArialMT"/>
              </a:rPr>
              <a:t>All</a:t>
            </a:r>
            <a:r>
              <a:rPr dirty="0" sz="700" spc="49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700" spc="30">
                <a:solidFill>
                  <a:srgbClr val="323e48"/>
                </a:solidFill>
                <a:latin typeface="VHNHUV+ArialMT"/>
                <a:cs typeface="VHNHUV+ArialMT"/>
              </a:rPr>
              <a:t>rights</a:t>
            </a:r>
            <a:r>
              <a:rPr dirty="0" sz="700" spc="49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700" spc="30">
                <a:solidFill>
                  <a:srgbClr val="323e48"/>
                </a:solidFill>
                <a:latin typeface="VHNHUV+ArialMT"/>
                <a:cs typeface="VHNHUV+ArialMT"/>
              </a:rPr>
              <a:t>reserved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48640" y="294773"/>
            <a:ext cx="6838538" cy="37861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323e48"/>
                </a:solidFill>
                <a:latin typeface="FTGFCJ+Arial-BoldMT"/>
                <a:cs typeface="FTGFCJ+Arial-BoldMT"/>
              </a:rPr>
              <a:t>Motor</a:t>
            </a:r>
            <a:r>
              <a:rPr dirty="0" sz="2400" spc="75" b="1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323e48"/>
                </a:solidFill>
                <a:latin typeface="FTGFCJ+Arial-BoldMT"/>
                <a:cs typeface="FTGFCJ+Arial-BoldMT"/>
              </a:rPr>
              <a:t>and</a:t>
            </a:r>
            <a:r>
              <a:rPr dirty="0" sz="2400" spc="74" b="1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323e48"/>
                </a:solidFill>
                <a:latin typeface="FTGFCJ+Arial-BoldMT"/>
                <a:cs typeface="FTGFCJ+Arial-BoldMT"/>
              </a:rPr>
              <a:t>Drive</a:t>
            </a:r>
            <a:r>
              <a:rPr dirty="0" sz="2400" spc="75" b="1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323e48"/>
                </a:solidFill>
                <a:latin typeface="FTGFCJ+Arial-BoldMT"/>
                <a:cs typeface="FTGFCJ+Arial-BoldMT"/>
              </a:rPr>
              <a:t>in</a:t>
            </a:r>
            <a:r>
              <a:rPr dirty="0" sz="2400" spc="75" b="1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323e48"/>
                </a:solidFill>
                <a:latin typeface="FTGFCJ+Arial-BoldMT"/>
                <a:cs typeface="FTGFCJ+Arial-BoldMT"/>
              </a:rPr>
              <a:t>a</a:t>
            </a:r>
            <a:r>
              <a:rPr dirty="0" sz="2400" spc="83" b="1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323e48"/>
                </a:solidFill>
                <a:latin typeface="FTGFCJ+Arial-BoldMT"/>
                <a:cs typeface="FTGFCJ+Arial-BoldMT"/>
              </a:rPr>
              <a:t>Single</a:t>
            </a:r>
            <a:r>
              <a:rPr dirty="0" sz="2400" spc="76" b="1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323e48"/>
                </a:solidFill>
                <a:latin typeface="FTGFCJ+Arial-BoldMT"/>
                <a:cs typeface="FTGFCJ+Arial-BoldMT"/>
              </a:rPr>
              <a:t>Compact</a:t>
            </a:r>
            <a:r>
              <a:rPr dirty="0" sz="2400" spc="75" b="1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323e48"/>
                </a:solidFill>
                <a:latin typeface="FTGFCJ+Arial-BoldMT"/>
                <a:cs typeface="FTGFCJ+Arial-BoldMT"/>
              </a:rPr>
              <a:t>Package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76262" y="6584782"/>
            <a:ext cx="208905" cy="15160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893"/>
              </a:lnSpc>
              <a:spcBef>
                <a:spcPts val="0"/>
              </a:spcBef>
              <a:spcAft>
                <a:spcPts val="0"/>
              </a:spcAft>
            </a:pPr>
            <a:r>
              <a:rPr dirty="0" sz="800">
                <a:solidFill>
                  <a:srgbClr val="323e48"/>
                </a:solidFill>
                <a:latin typeface="VHNHUV+ArialMT"/>
                <a:cs typeface="VHNHUV+ArialMT"/>
              </a:rPr>
              <a:t>5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12746" y="6591550"/>
            <a:ext cx="1696327" cy="13741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782"/>
              </a:lnSpc>
              <a:spcBef>
                <a:spcPts val="0"/>
              </a:spcBef>
              <a:spcAft>
                <a:spcPts val="0"/>
              </a:spcAft>
            </a:pPr>
            <a:r>
              <a:rPr dirty="0" sz="700" spc="30">
                <a:solidFill>
                  <a:srgbClr val="323e48"/>
                </a:solidFill>
                <a:latin typeface="VHNHUV+ArialMT"/>
                <a:cs typeface="VHNHUV+ArialMT"/>
              </a:rPr>
              <a:t>©2025</a:t>
            </a:r>
            <a:r>
              <a:rPr dirty="0" sz="700" spc="49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700" spc="30">
                <a:solidFill>
                  <a:srgbClr val="323e48"/>
                </a:solidFill>
                <a:latin typeface="VHNHUV+ArialMT"/>
                <a:cs typeface="VHNHUV+ArialMT"/>
              </a:rPr>
              <a:t>Infinitum</a:t>
            </a:r>
            <a:r>
              <a:rPr dirty="0" sz="700" spc="49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323e48"/>
                </a:solidFill>
                <a:latin typeface="VHNHUV+ArialMT"/>
                <a:cs typeface="VHNHUV+ArialMT"/>
              </a:rPr>
              <a:t>|</a:t>
            </a:r>
            <a:r>
              <a:rPr dirty="0" sz="700" spc="77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700" spc="30">
                <a:solidFill>
                  <a:srgbClr val="323e48"/>
                </a:solidFill>
                <a:latin typeface="VHNHUV+ArialMT"/>
                <a:cs typeface="VHNHUV+ArialMT"/>
              </a:rPr>
              <a:t>All</a:t>
            </a:r>
            <a:r>
              <a:rPr dirty="0" sz="700" spc="49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700" spc="30">
                <a:solidFill>
                  <a:srgbClr val="323e48"/>
                </a:solidFill>
                <a:latin typeface="VHNHUV+ArialMT"/>
                <a:cs typeface="VHNHUV+ArialMT"/>
              </a:rPr>
              <a:t>rights</a:t>
            </a:r>
            <a:r>
              <a:rPr dirty="0" sz="700" spc="49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700" spc="30">
                <a:solidFill>
                  <a:srgbClr val="323e48"/>
                </a:solidFill>
                <a:latin typeface="VHNHUV+ArialMT"/>
                <a:cs typeface="VHNHUV+ArialMT"/>
              </a:rPr>
              <a:t>reserved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48640" y="294773"/>
            <a:ext cx="6838538" cy="37861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323e48"/>
                </a:solidFill>
                <a:latin typeface="FTGFCJ+Arial-BoldMT"/>
                <a:cs typeface="FTGFCJ+Arial-BoldMT"/>
              </a:rPr>
              <a:t>Motor</a:t>
            </a:r>
            <a:r>
              <a:rPr dirty="0" sz="2400" spc="75" b="1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323e48"/>
                </a:solidFill>
                <a:latin typeface="FTGFCJ+Arial-BoldMT"/>
                <a:cs typeface="FTGFCJ+Arial-BoldMT"/>
              </a:rPr>
              <a:t>and</a:t>
            </a:r>
            <a:r>
              <a:rPr dirty="0" sz="2400" spc="74" b="1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323e48"/>
                </a:solidFill>
                <a:latin typeface="FTGFCJ+Arial-BoldMT"/>
                <a:cs typeface="FTGFCJ+Arial-BoldMT"/>
              </a:rPr>
              <a:t>Drive</a:t>
            </a:r>
            <a:r>
              <a:rPr dirty="0" sz="2400" spc="75" b="1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323e48"/>
                </a:solidFill>
                <a:latin typeface="FTGFCJ+Arial-BoldMT"/>
                <a:cs typeface="FTGFCJ+Arial-BoldMT"/>
              </a:rPr>
              <a:t>in</a:t>
            </a:r>
            <a:r>
              <a:rPr dirty="0" sz="2400" spc="75" b="1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323e48"/>
                </a:solidFill>
                <a:latin typeface="FTGFCJ+Arial-BoldMT"/>
                <a:cs typeface="FTGFCJ+Arial-BoldMT"/>
              </a:rPr>
              <a:t>a</a:t>
            </a:r>
            <a:r>
              <a:rPr dirty="0" sz="2400" spc="83" b="1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323e48"/>
                </a:solidFill>
                <a:latin typeface="FTGFCJ+Arial-BoldMT"/>
                <a:cs typeface="FTGFCJ+Arial-BoldMT"/>
              </a:rPr>
              <a:t>Single</a:t>
            </a:r>
            <a:r>
              <a:rPr dirty="0" sz="2400" spc="76" b="1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323e48"/>
                </a:solidFill>
                <a:latin typeface="FTGFCJ+Arial-BoldMT"/>
                <a:cs typeface="FTGFCJ+Arial-BoldMT"/>
              </a:rPr>
              <a:t>Compact</a:t>
            </a:r>
            <a:r>
              <a:rPr dirty="0" sz="2400" spc="75" b="1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323e48"/>
                </a:solidFill>
                <a:latin typeface="FTGFCJ+Arial-BoldMT"/>
                <a:cs typeface="FTGFCJ+Arial-BoldMT"/>
              </a:rPr>
              <a:t>Package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76262" y="6584782"/>
            <a:ext cx="208905" cy="15160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893"/>
              </a:lnSpc>
              <a:spcBef>
                <a:spcPts val="0"/>
              </a:spcBef>
              <a:spcAft>
                <a:spcPts val="0"/>
              </a:spcAft>
            </a:pPr>
            <a:r>
              <a:rPr dirty="0" sz="800">
                <a:solidFill>
                  <a:srgbClr val="323e48"/>
                </a:solidFill>
                <a:latin typeface="VHNHUV+ArialMT"/>
                <a:cs typeface="VHNHUV+ArialMT"/>
              </a:rPr>
              <a:t>6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12746" y="6591550"/>
            <a:ext cx="1696327" cy="13741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782"/>
              </a:lnSpc>
              <a:spcBef>
                <a:spcPts val="0"/>
              </a:spcBef>
              <a:spcAft>
                <a:spcPts val="0"/>
              </a:spcAft>
            </a:pPr>
            <a:r>
              <a:rPr dirty="0" sz="700" spc="30">
                <a:solidFill>
                  <a:srgbClr val="323e48"/>
                </a:solidFill>
                <a:latin typeface="VHNHUV+ArialMT"/>
                <a:cs typeface="VHNHUV+ArialMT"/>
              </a:rPr>
              <a:t>©2025</a:t>
            </a:r>
            <a:r>
              <a:rPr dirty="0" sz="700" spc="49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700" spc="30">
                <a:solidFill>
                  <a:srgbClr val="323e48"/>
                </a:solidFill>
                <a:latin typeface="VHNHUV+ArialMT"/>
                <a:cs typeface="VHNHUV+ArialMT"/>
              </a:rPr>
              <a:t>Infinitum</a:t>
            </a:r>
            <a:r>
              <a:rPr dirty="0" sz="700" spc="49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323e48"/>
                </a:solidFill>
                <a:latin typeface="VHNHUV+ArialMT"/>
                <a:cs typeface="VHNHUV+ArialMT"/>
              </a:rPr>
              <a:t>|</a:t>
            </a:r>
            <a:r>
              <a:rPr dirty="0" sz="700" spc="77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700" spc="30">
                <a:solidFill>
                  <a:srgbClr val="323e48"/>
                </a:solidFill>
                <a:latin typeface="VHNHUV+ArialMT"/>
                <a:cs typeface="VHNHUV+ArialMT"/>
              </a:rPr>
              <a:t>All</a:t>
            </a:r>
            <a:r>
              <a:rPr dirty="0" sz="700" spc="49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700" spc="30">
                <a:solidFill>
                  <a:srgbClr val="323e48"/>
                </a:solidFill>
                <a:latin typeface="VHNHUV+ArialMT"/>
                <a:cs typeface="VHNHUV+ArialMT"/>
              </a:rPr>
              <a:t>rights</a:t>
            </a:r>
            <a:r>
              <a:rPr dirty="0" sz="700" spc="49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700" spc="30">
                <a:solidFill>
                  <a:srgbClr val="323e48"/>
                </a:solidFill>
                <a:latin typeface="VHNHUV+ArialMT"/>
                <a:cs typeface="VHNHUV+ArialMT"/>
              </a:rPr>
              <a:t>reserved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48625" y="283423"/>
            <a:ext cx="8898323" cy="37861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323e48"/>
                </a:solidFill>
                <a:latin typeface="FTGFCJ+Arial-BoldMT"/>
                <a:cs typeface="FTGFCJ+Arial-BoldMT"/>
              </a:rPr>
              <a:t>Permanent</a:t>
            </a:r>
            <a:r>
              <a:rPr dirty="0" sz="2400" spc="75" b="1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323e48"/>
                </a:solidFill>
                <a:latin typeface="FTGFCJ+Arial-BoldMT"/>
                <a:cs typeface="FTGFCJ+Arial-BoldMT"/>
              </a:rPr>
              <a:t>Magnet</a:t>
            </a:r>
            <a:r>
              <a:rPr dirty="0" sz="2400" spc="75" b="1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323e48"/>
                </a:solidFill>
                <a:latin typeface="FTGFCJ+Arial-BoldMT"/>
                <a:cs typeface="FTGFCJ+Arial-BoldMT"/>
              </a:rPr>
              <a:t>Synchronous</a:t>
            </a:r>
            <a:r>
              <a:rPr dirty="0" sz="2400" spc="75" b="1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323e48"/>
                </a:solidFill>
                <a:latin typeface="FTGFCJ+Arial-BoldMT"/>
                <a:cs typeface="FTGFCJ+Arial-BoldMT"/>
              </a:rPr>
              <a:t>Axial-Flux</a:t>
            </a:r>
            <a:r>
              <a:rPr dirty="0" sz="2400" spc="75" b="1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323e48"/>
                </a:solidFill>
                <a:latin typeface="FTGFCJ+Arial-BoldMT"/>
                <a:cs typeface="FTGFCJ+Arial-BoldMT"/>
              </a:rPr>
              <a:t>Motor</a:t>
            </a:r>
            <a:r>
              <a:rPr dirty="0" sz="2400" spc="75" b="1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323e48"/>
                </a:solidFill>
                <a:latin typeface="FTGFCJ+Arial-BoldMT"/>
                <a:cs typeface="FTGFCJ+Arial-BoldMT"/>
              </a:rPr>
              <a:t>Topology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408885" y="2005475"/>
            <a:ext cx="1104139" cy="25092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5a5a5a"/>
                </a:solidFill>
                <a:latin typeface="VHNHUV+ArialMT"/>
                <a:cs typeface="VHNHUV+ArialMT"/>
              </a:rPr>
              <a:t>PCB</a:t>
            </a:r>
            <a:r>
              <a:rPr dirty="0" sz="1500" spc="40">
                <a:solidFill>
                  <a:srgbClr val="5a5a5a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5a5a5a"/>
                </a:solidFill>
                <a:latin typeface="VHNHUV+ArialMT"/>
                <a:cs typeface="VHNHUV+ArialMT"/>
              </a:rPr>
              <a:t>Stator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484208" y="2754277"/>
            <a:ext cx="618232" cy="25092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5a5a5a"/>
                </a:solidFill>
                <a:latin typeface="VHNHUV+ArialMT"/>
                <a:cs typeface="VHNHUV+ArialMT"/>
              </a:rPr>
              <a:t>Rotor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408885" y="3554103"/>
            <a:ext cx="597210" cy="25092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5a5a5a"/>
                </a:solidFill>
                <a:latin typeface="VHNHUV+ArialMT"/>
                <a:cs typeface="VHNHUV+ArialMT"/>
              </a:rPr>
              <a:t>Shaft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569619" y="4049892"/>
            <a:ext cx="925376" cy="25092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5a5a5a"/>
                </a:solidFill>
                <a:latin typeface="VHNHUV+ArialMT"/>
                <a:cs typeface="VHNHUV+ArialMT"/>
              </a:rPr>
              <a:t>Magnetic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569619" y="4278491"/>
            <a:ext cx="1009298" cy="25092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5a5a5a"/>
                </a:solidFill>
                <a:latin typeface="VHNHUV+ArialMT"/>
                <a:cs typeface="VHNHUV+ArialMT"/>
              </a:rPr>
              <a:t>Field</a:t>
            </a:r>
            <a:r>
              <a:rPr dirty="0" sz="1500" spc="40">
                <a:solidFill>
                  <a:srgbClr val="5a5a5a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5a5a5a"/>
                </a:solidFill>
                <a:latin typeface="VHNHUV+ArialMT"/>
                <a:cs typeface="VHNHUV+ArialMT"/>
              </a:rPr>
              <a:t>Path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312049" y="4451923"/>
            <a:ext cx="883053" cy="25092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5a5a5a"/>
                </a:solidFill>
                <a:latin typeface="VHNHUV+ArialMT"/>
                <a:cs typeface="VHNHUV+ArialMT"/>
              </a:rPr>
              <a:t>Magnets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748758" y="5891138"/>
            <a:ext cx="9361594" cy="2651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333333"/>
                </a:solidFill>
                <a:latin typeface="VHNHUV+ArialMT"/>
                <a:cs typeface="VHNHUV+ArialMT"/>
              </a:rPr>
              <a:t>VFD</a:t>
            </a:r>
            <a:r>
              <a:rPr dirty="0" sz="1600" spc="43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333333"/>
                </a:solidFill>
                <a:latin typeface="VHNHUV+ArialMT"/>
                <a:cs typeface="VHNHUV+ArialMT"/>
              </a:rPr>
              <a:t>energizes</a:t>
            </a:r>
            <a:r>
              <a:rPr dirty="0" sz="1600" spc="43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333333"/>
                </a:solidFill>
                <a:latin typeface="VHNHUV+ArialMT"/>
                <a:cs typeface="VHNHUV+ArialMT"/>
              </a:rPr>
              <a:t>PCB</a:t>
            </a:r>
            <a:r>
              <a:rPr dirty="0" sz="1600" spc="43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333333"/>
                </a:solidFill>
                <a:latin typeface="VHNHUV+ArialMT"/>
                <a:cs typeface="VHNHUV+ArialMT"/>
              </a:rPr>
              <a:t>Stator</a:t>
            </a:r>
            <a:r>
              <a:rPr dirty="0" sz="1600" spc="43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333333"/>
                </a:solidFill>
                <a:latin typeface="VHNHUV+ArialMT"/>
                <a:cs typeface="VHNHUV+ArialMT"/>
              </a:rPr>
              <a:t>and</a:t>
            </a:r>
            <a:r>
              <a:rPr dirty="0" sz="1600" spc="43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333333"/>
                </a:solidFill>
                <a:latin typeface="VHNHUV+ArialMT"/>
                <a:cs typeface="VHNHUV+ArialMT"/>
              </a:rPr>
              <a:t>creates</a:t>
            </a:r>
            <a:r>
              <a:rPr dirty="0" sz="1600" spc="43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333333"/>
                </a:solidFill>
                <a:latin typeface="VHNHUV+ArialMT"/>
                <a:cs typeface="VHNHUV+ArialMT"/>
              </a:rPr>
              <a:t>a</a:t>
            </a:r>
            <a:r>
              <a:rPr dirty="0" sz="1600" spc="43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333333"/>
                </a:solidFill>
                <a:latin typeface="VHNHUV+ArialMT"/>
                <a:cs typeface="VHNHUV+ArialMT"/>
              </a:rPr>
              <a:t>magnetic</a:t>
            </a:r>
            <a:r>
              <a:rPr dirty="0" sz="1600" spc="43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333333"/>
                </a:solidFill>
                <a:latin typeface="VHNHUV+ArialMT"/>
                <a:cs typeface="VHNHUV+ArialMT"/>
              </a:rPr>
              <a:t>field</a:t>
            </a:r>
            <a:r>
              <a:rPr dirty="0" sz="1600" spc="43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333333"/>
                </a:solidFill>
                <a:latin typeface="VHNHUV+ArialMT"/>
                <a:cs typeface="VHNHUV+ArialMT"/>
              </a:rPr>
              <a:t>that</a:t>
            </a:r>
            <a:r>
              <a:rPr dirty="0" sz="1600" spc="41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333333"/>
                </a:solidFill>
                <a:latin typeface="VHNHUV+ArialMT"/>
                <a:cs typeface="VHNHUV+ArialMT"/>
              </a:rPr>
              <a:t>generates</a:t>
            </a:r>
            <a:r>
              <a:rPr dirty="0" sz="1600" spc="43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333333"/>
                </a:solidFill>
                <a:latin typeface="VHNHUV+ArialMT"/>
                <a:cs typeface="VHNHUV+ArialMT"/>
              </a:rPr>
              <a:t>torque</a:t>
            </a:r>
            <a:r>
              <a:rPr dirty="0" sz="1600" spc="43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333333"/>
                </a:solidFill>
                <a:latin typeface="VHNHUV+ArialMT"/>
                <a:cs typeface="VHNHUV+ArialMT"/>
              </a:rPr>
              <a:t>to</a:t>
            </a:r>
            <a:r>
              <a:rPr dirty="0" sz="1600" spc="43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333333"/>
                </a:solidFill>
                <a:latin typeface="VHNHUV+ArialMT"/>
                <a:cs typeface="VHNHUV+ArialMT"/>
              </a:rPr>
              <a:t>turn</a:t>
            </a:r>
            <a:r>
              <a:rPr dirty="0" sz="1600" spc="43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333333"/>
                </a:solidFill>
                <a:latin typeface="VHNHUV+ArialMT"/>
                <a:cs typeface="VHNHUV+ArialMT"/>
              </a:rPr>
              <a:t>Rotors</a:t>
            </a:r>
            <a:r>
              <a:rPr dirty="0" sz="1600" spc="43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333333"/>
                </a:solidFill>
                <a:latin typeface="VHNHUV+ArialMT"/>
                <a:cs typeface="VHNHUV+ArialMT"/>
              </a:rPr>
              <a:t>and</a:t>
            </a:r>
            <a:r>
              <a:rPr dirty="0" sz="1600" spc="43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333333"/>
                </a:solidFill>
                <a:latin typeface="VHNHUV+ArialMT"/>
                <a:cs typeface="VHNHUV+ArialMT"/>
              </a:rPr>
              <a:t>Shaft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667702" y="6508900"/>
            <a:ext cx="208905" cy="15160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893"/>
              </a:lnSpc>
              <a:spcBef>
                <a:spcPts val="0"/>
              </a:spcBef>
              <a:spcAft>
                <a:spcPts val="0"/>
              </a:spcAft>
            </a:pPr>
            <a:r>
              <a:rPr dirty="0" sz="800">
                <a:solidFill>
                  <a:srgbClr val="333333"/>
                </a:solidFill>
                <a:latin typeface="VHNHUV+ArialMT"/>
                <a:cs typeface="VHNHUV+ArialMT"/>
              </a:rPr>
              <a:t>7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904186" y="6508048"/>
            <a:ext cx="1559167" cy="13741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782"/>
              </a:lnSpc>
              <a:spcBef>
                <a:spcPts val="0"/>
              </a:spcBef>
              <a:spcAft>
                <a:spcPts val="0"/>
              </a:spcAft>
            </a:pPr>
            <a:r>
              <a:rPr dirty="0" sz="700">
                <a:solidFill>
                  <a:srgbClr val="333333"/>
                </a:solidFill>
                <a:latin typeface="VHNHUV+ArialMT"/>
                <a:cs typeface="VHNHUV+ArialMT"/>
              </a:rPr>
              <a:t>©2025</a:t>
            </a:r>
            <a:r>
              <a:rPr dirty="0" sz="700" spc="18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333333"/>
                </a:solidFill>
                <a:latin typeface="VHNHUV+ArialMT"/>
                <a:cs typeface="VHNHUV+ArialMT"/>
              </a:rPr>
              <a:t>Infinitum</a:t>
            </a:r>
            <a:r>
              <a:rPr dirty="0" sz="700" spc="18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333333"/>
                </a:solidFill>
                <a:latin typeface="VHNHUV+ArialMT"/>
                <a:cs typeface="VHNHUV+ArialMT"/>
              </a:rPr>
              <a:t>|</a:t>
            </a:r>
            <a:r>
              <a:rPr dirty="0" sz="700" spc="18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333333"/>
                </a:solidFill>
                <a:latin typeface="VHNHUV+ArialMT"/>
                <a:cs typeface="VHNHUV+ArialMT"/>
              </a:rPr>
              <a:t>All</a:t>
            </a:r>
            <a:r>
              <a:rPr dirty="0" sz="700" spc="18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333333"/>
                </a:solidFill>
                <a:latin typeface="VHNHUV+ArialMT"/>
                <a:cs typeface="VHNHUV+ArialMT"/>
              </a:rPr>
              <a:t>rights</a:t>
            </a:r>
            <a:r>
              <a:rPr dirty="0" sz="700" spc="18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333333"/>
                </a:solidFill>
                <a:latin typeface="VHNHUV+ArialMT"/>
                <a:cs typeface="VHNHUV+ArialMT"/>
              </a:rPr>
              <a:t>reserved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48640" y="294773"/>
            <a:ext cx="3991199" cy="37861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323e48"/>
                </a:solidFill>
                <a:latin typeface="FTGFCJ+Arial-BoldMT"/>
                <a:cs typeface="FTGFCJ+Arial-BoldMT"/>
              </a:rPr>
              <a:t>Positioned</a:t>
            </a:r>
            <a:r>
              <a:rPr dirty="0" sz="2400" spc="74" b="1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323e48"/>
                </a:solidFill>
                <a:latin typeface="FTGFCJ+Arial-BoldMT"/>
                <a:cs typeface="FTGFCJ+Arial-BoldMT"/>
              </a:rPr>
              <a:t>for</a:t>
            </a:r>
            <a:r>
              <a:rPr dirty="0" sz="2400" spc="75" b="1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323e48"/>
                </a:solidFill>
                <a:latin typeface="FTGFCJ+Arial-BoldMT"/>
                <a:cs typeface="FTGFCJ+Arial-BoldMT"/>
              </a:rPr>
              <a:t>Intelligence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419404" y="4080507"/>
            <a:ext cx="2182976" cy="20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VHNHUV+ArialMT"/>
                <a:cs typeface="VHNHUV+ArialMT"/>
              </a:rPr>
              <a:t>C</a:t>
            </a:r>
            <a:r>
              <a:rPr dirty="0" sz="1200" spc="-1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VHNHUV+ArialMT"/>
                <a:cs typeface="VHNHUV+ArialMT"/>
              </a:rPr>
              <a:t>O</a:t>
            </a:r>
            <a:r>
              <a:rPr dirty="0" sz="1200" spc="-1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VHNHUV+ArialMT"/>
                <a:cs typeface="VHNHUV+ArialMT"/>
              </a:rPr>
              <a:t>N</a:t>
            </a:r>
            <a:r>
              <a:rPr dirty="0" sz="1200" spc="-1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VHNHUV+ArialMT"/>
                <a:cs typeface="VHNHUV+ArialMT"/>
              </a:rPr>
              <a:t>T</a:t>
            </a:r>
            <a:r>
              <a:rPr dirty="0" sz="1200" spc="-1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VHNHUV+ArialMT"/>
                <a:cs typeface="VHNHUV+ArialMT"/>
              </a:rPr>
              <a:t>R</a:t>
            </a:r>
            <a:r>
              <a:rPr dirty="0" sz="1200" spc="-1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VHNHUV+ArialMT"/>
                <a:cs typeface="VHNHUV+ArialMT"/>
              </a:rPr>
              <a:t>O</a:t>
            </a:r>
            <a:r>
              <a:rPr dirty="0" sz="1200" spc="-1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VHNHUV+ArialMT"/>
                <a:cs typeface="VHNHUV+ArialMT"/>
              </a:rPr>
              <a:t>L</a:t>
            </a:r>
            <a:r>
              <a:rPr dirty="0" sz="1200" spc="432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VHNHUV+ArialMT"/>
                <a:cs typeface="VHNHUV+ArialMT"/>
              </a:rPr>
              <a:t>S</a:t>
            </a:r>
            <a:r>
              <a:rPr dirty="0" sz="1200" spc="-1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VHNHUV+ArialMT"/>
                <a:cs typeface="VHNHUV+ArialMT"/>
              </a:rPr>
              <a:t>O</a:t>
            </a:r>
            <a:r>
              <a:rPr dirty="0" sz="1200" spc="-1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VHNHUV+ArialMT"/>
                <a:cs typeface="VHNHUV+ArialMT"/>
              </a:rPr>
              <a:t>F</a:t>
            </a:r>
            <a:r>
              <a:rPr dirty="0" sz="1200" spc="-1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VHNHUV+ArialMT"/>
                <a:cs typeface="VHNHUV+ArialMT"/>
              </a:rPr>
              <a:t>T</a:t>
            </a:r>
            <a:r>
              <a:rPr dirty="0" sz="1200" spc="-1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VHNHUV+ArialMT"/>
                <a:cs typeface="VHNHUV+ArialMT"/>
              </a:rPr>
              <a:t>W</a:t>
            </a:r>
            <a:r>
              <a:rPr dirty="0" sz="1200" spc="-1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VHNHUV+ArialMT"/>
                <a:cs typeface="VHNHUV+ArialMT"/>
              </a:rPr>
              <a:t>A</a:t>
            </a:r>
            <a:r>
              <a:rPr dirty="0" sz="1200" spc="-1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VHNHUV+ArialMT"/>
                <a:cs typeface="VHNHUV+ArialMT"/>
              </a:rPr>
              <a:t>R</a:t>
            </a:r>
            <a:r>
              <a:rPr dirty="0" sz="1200" spc="-1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VHNHUV+ArialMT"/>
                <a:cs typeface="VHNHUV+ArialMT"/>
              </a:rPr>
              <a:t>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931148" y="4080507"/>
            <a:ext cx="507720" cy="20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VHNHUV+ArialMT"/>
                <a:cs typeface="VHNHUV+ArialMT"/>
              </a:rPr>
              <a:t>V</a:t>
            </a:r>
            <a:r>
              <a:rPr dirty="0" sz="1200" spc="-1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VHNHUV+ArialMT"/>
                <a:cs typeface="VHNHUV+ArialMT"/>
              </a:rPr>
              <a:t>F</a:t>
            </a:r>
            <a:r>
              <a:rPr dirty="0" sz="1200" spc="-1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VHNHUV+ArialMT"/>
                <a:cs typeface="VHNHUV+ArialMT"/>
              </a:rPr>
              <a:t>D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688486" y="4080507"/>
            <a:ext cx="2225597" cy="20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VHNHUV+ArialMT"/>
                <a:cs typeface="VHNHUV+ArialMT"/>
              </a:rPr>
              <a:t>U</a:t>
            </a:r>
            <a:r>
              <a:rPr dirty="0" sz="1200" spc="-1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VHNHUV+ArialMT"/>
                <a:cs typeface="VHNHUV+ArialMT"/>
              </a:rPr>
              <a:t>S</a:t>
            </a:r>
            <a:r>
              <a:rPr dirty="0" sz="1200" spc="-1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VHNHUV+ArialMT"/>
                <a:cs typeface="VHNHUV+ArialMT"/>
              </a:rPr>
              <a:t>E</a:t>
            </a:r>
            <a:r>
              <a:rPr dirty="0" sz="1200" spc="-1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VHNHUV+ArialMT"/>
                <a:cs typeface="VHNHUV+ArialMT"/>
              </a:rPr>
              <a:t>R</a:t>
            </a:r>
            <a:r>
              <a:rPr dirty="0" sz="1200" spc="432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VHNHUV+ArialMT"/>
                <a:cs typeface="VHNHUV+ArialMT"/>
              </a:rPr>
              <a:t>C</a:t>
            </a:r>
            <a:r>
              <a:rPr dirty="0" sz="1200" spc="-1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VHNHUV+ArialMT"/>
                <a:cs typeface="VHNHUV+ArialMT"/>
              </a:rPr>
              <a:t>O</a:t>
            </a:r>
            <a:r>
              <a:rPr dirty="0" sz="1200" spc="-1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VHNHUV+ArialMT"/>
                <a:cs typeface="VHNHUV+ArialMT"/>
              </a:rPr>
              <a:t>N</a:t>
            </a:r>
            <a:r>
              <a:rPr dirty="0" sz="1200" spc="-1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VHNHUV+ArialMT"/>
                <a:cs typeface="VHNHUV+ArialMT"/>
              </a:rPr>
              <a:t>F</a:t>
            </a:r>
            <a:r>
              <a:rPr dirty="0" sz="1200" spc="-1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VHNHUV+ArialMT"/>
                <a:cs typeface="VHNHUV+ArialMT"/>
              </a:rPr>
              <a:t>I</a:t>
            </a:r>
            <a:r>
              <a:rPr dirty="0" sz="1200" spc="-1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VHNHUV+ArialMT"/>
                <a:cs typeface="VHNHUV+ArialMT"/>
              </a:rPr>
              <a:t>G</a:t>
            </a:r>
            <a:r>
              <a:rPr dirty="0" sz="1200" spc="-1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VHNHUV+ArialMT"/>
                <a:cs typeface="VHNHUV+ArialMT"/>
              </a:rPr>
              <a:t>U</a:t>
            </a:r>
            <a:r>
              <a:rPr dirty="0" sz="1200" spc="-1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VHNHUV+ArialMT"/>
                <a:cs typeface="VHNHUV+ArialMT"/>
              </a:rPr>
              <a:t>R</a:t>
            </a:r>
            <a:r>
              <a:rPr dirty="0" sz="1200" spc="-1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VHNHUV+ArialMT"/>
                <a:cs typeface="VHNHUV+ArialMT"/>
              </a:rPr>
              <a:t>A</a:t>
            </a:r>
            <a:r>
              <a:rPr dirty="0" sz="1200" spc="-1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VHNHUV+ArialMT"/>
                <a:cs typeface="VHNHUV+ArialMT"/>
              </a:rPr>
              <a:t>B</a:t>
            </a:r>
            <a:r>
              <a:rPr dirty="0" sz="1200" spc="-1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VHNHUV+ArialMT"/>
                <a:cs typeface="VHNHUV+ArialMT"/>
              </a:rPr>
              <a:t>L</a:t>
            </a:r>
            <a:r>
              <a:rPr dirty="0" sz="1200" spc="-1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VHNHUV+ArialMT"/>
                <a:cs typeface="VHNHUV+ArialMT"/>
              </a:rPr>
              <a:t>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48422" y="4575111"/>
            <a:ext cx="210645" cy="51352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63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323e48"/>
                </a:solidFill>
                <a:latin typeface="VHNHUV+ArialMT"/>
                <a:cs typeface="VHNHUV+ArialMT"/>
              </a:rPr>
              <a:t>•</a:t>
            </a:r>
          </a:p>
          <a:p>
            <a:pPr marL="0" marR="0">
              <a:lnSpc>
                <a:spcPts val="1463"/>
              </a:lnSpc>
              <a:spcBef>
                <a:spcPts val="766"/>
              </a:spcBef>
              <a:spcAft>
                <a:spcPts val="0"/>
              </a:spcAft>
            </a:pPr>
            <a:r>
              <a:rPr dirty="0" sz="1300">
                <a:solidFill>
                  <a:srgbClr val="323e48"/>
                </a:solidFill>
                <a:latin typeface="VHNHUV+ArialMT"/>
                <a:cs typeface="VHNHUV+ArialMT"/>
              </a:rPr>
              <a:t>•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234172" y="4564763"/>
            <a:ext cx="1583920" cy="236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spc="10">
                <a:solidFill>
                  <a:srgbClr val="323e48"/>
                </a:solidFill>
                <a:latin typeface="VHNHUV+ArialMT"/>
                <a:cs typeface="VHNHUV+ArialMT"/>
              </a:rPr>
              <a:t>Wired</a:t>
            </a:r>
            <a:r>
              <a:rPr dirty="0" sz="1400" spc="47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400" spc="10">
                <a:solidFill>
                  <a:srgbClr val="323e48"/>
                </a:solidFill>
                <a:latin typeface="VHNHUV+ArialMT"/>
                <a:cs typeface="VHNHUV+ArialMT"/>
              </a:rPr>
              <a:t>Connection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787831" y="4575110"/>
            <a:ext cx="210645" cy="50082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63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323e48"/>
                </a:solidFill>
                <a:latin typeface="VHNHUV+ArialMT"/>
                <a:cs typeface="VHNHUV+ArialMT"/>
              </a:rPr>
              <a:t>•</a:t>
            </a:r>
          </a:p>
          <a:p>
            <a:pPr marL="0" marR="0">
              <a:lnSpc>
                <a:spcPts val="1463"/>
              </a:lnSpc>
              <a:spcBef>
                <a:spcPts val="666"/>
              </a:spcBef>
              <a:spcAft>
                <a:spcPts val="0"/>
              </a:spcAft>
            </a:pPr>
            <a:r>
              <a:rPr dirty="0" sz="1300">
                <a:solidFill>
                  <a:srgbClr val="323e48"/>
                </a:solidFill>
                <a:latin typeface="VHNHUV+ArialMT"/>
                <a:cs typeface="VHNHUV+ArialMT"/>
              </a:rPr>
              <a:t>•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073581" y="4564763"/>
            <a:ext cx="1997127" cy="236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323e48"/>
                </a:solidFill>
                <a:latin typeface="VHNHUV+ArialMT"/>
                <a:cs typeface="VHNHUV+ArialMT"/>
              </a:rPr>
              <a:t>State-of-the-Art</a:t>
            </a:r>
            <a:r>
              <a:rPr dirty="0" sz="1400" spc="46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400" spc="10">
                <a:solidFill>
                  <a:srgbClr val="323e48"/>
                </a:solidFill>
                <a:latin typeface="VHNHUV+ArialMT"/>
                <a:cs typeface="VHNHUV+ArialMT"/>
              </a:rPr>
              <a:t>Design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8259226" y="4575111"/>
            <a:ext cx="210646" cy="132124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63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323e48"/>
                </a:solidFill>
                <a:latin typeface="VHNHUV+ArialMT"/>
                <a:cs typeface="VHNHUV+ArialMT"/>
              </a:rPr>
              <a:t>•</a:t>
            </a:r>
          </a:p>
          <a:p>
            <a:pPr marL="0" marR="0">
              <a:lnSpc>
                <a:spcPts val="1463"/>
              </a:lnSpc>
              <a:spcBef>
                <a:spcPts val="1366"/>
              </a:spcBef>
              <a:spcAft>
                <a:spcPts val="0"/>
              </a:spcAft>
            </a:pPr>
            <a:r>
              <a:rPr dirty="0" sz="1300">
                <a:solidFill>
                  <a:srgbClr val="323e48"/>
                </a:solidFill>
                <a:latin typeface="VHNHUV+ArialMT"/>
                <a:cs typeface="VHNHUV+ArialMT"/>
              </a:rPr>
              <a:t>•</a:t>
            </a:r>
          </a:p>
          <a:p>
            <a:pPr marL="0" marR="0">
              <a:lnSpc>
                <a:spcPts val="1463"/>
              </a:lnSpc>
              <a:spcBef>
                <a:spcPts val="1416"/>
              </a:spcBef>
              <a:spcAft>
                <a:spcPts val="0"/>
              </a:spcAft>
            </a:pPr>
            <a:r>
              <a:rPr dirty="0" sz="1300">
                <a:solidFill>
                  <a:srgbClr val="323e48"/>
                </a:solidFill>
                <a:latin typeface="VHNHUV+ArialMT"/>
                <a:cs typeface="VHNHUV+ArialMT"/>
              </a:rPr>
              <a:t>•</a:t>
            </a:r>
          </a:p>
          <a:p>
            <a:pPr marL="0" marR="0">
              <a:lnSpc>
                <a:spcPts val="1463"/>
              </a:lnSpc>
              <a:spcBef>
                <a:spcPts val="1416"/>
              </a:spcBef>
              <a:spcAft>
                <a:spcPts val="0"/>
              </a:spcAft>
            </a:pPr>
            <a:r>
              <a:rPr dirty="0" sz="1300">
                <a:solidFill>
                  <a:srgbClr val="323e48"/>
                </a:solidFill>
                <a:latin typeface="VHNHUV+ArialMT"/>
                <a:cs typeface="VHNHUV+ArialMT"/>
              </a:rPr>
              <a:t>•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8544976" y="4564763"/>
            <a:ext cx="2595526" cy="60249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spc="10">
                <a:solidFill>
                  <a:srgbClr val="323e48"/>
                </a:solidFill>
                <a:latin typeface="VHNHUV+ArialMT"/>
                <a:cs typeface="VHNHUV+ArialMT"/>
              </a:rPr>
              <a:t>Min</a:t>
            </a:r>
            <a:r>
              <a:rPr dirty="0" sz="1400" spc="47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400" spc="10">
                <a:solidFill>
                  <a:srgbClr val="323e48"/>
                </a:solidFill>
                <a:latin typeface="VHNHUV+ArialMT"/>
                <a:cs typeface="VHNHUV+ArialMT"/>
              </a:rPr>
              <a:t>and</a:t>
            </a:r>
            <a:r>
              <a:rPr dirty="0" sz="1400" spc="47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400" spc="10">
                <a:solidFill>
                  <a:srgbClr val="323e48"/>
                </a:solidFill>
                <a:latin typeface="VHNHUV+ArialMT"/>
                <a:cs typeface="VHNHUV+ArialMT"/>
              </a:rPr>
              <a:t>Max</a:t>
            </a:r>
            <a:r>
              <a:rPr dirty="0" sz="1400" spc="47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400" spc="10">
                <a:solidFill>
                  <a:srgbClr val="323e48"/>
                </a:solidFill>
                <a:latin typeface="VHNHUV+ArialMT"/>
                <a:cs typeface="VHNHUV+ArialMT"/>
              </a:rPr>
              <a:t>Operating</a:t>
            </a:r>
            <a:r>
              <a:rPr dirty="0" sz="1400" spc="47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323e48"/>
                </a:solidFill>
                <a:latin typeface="VHNHUV+ArialMT"/>
                <a:cs typeface="VHNHUV+ArialMT"/>
              </a:rPr>
              <a:t>Speed</a:t>
            </a:r>
          </a:p>
          <a:p>
            <a:pPr marL="0" marR="0">
              <a:lnSpc>
                <a:spcPts val="1564"/>
              </a:lnSpc>
              <a:spcBef>
                <a:spcPts val="1265"/>
              </a:spcBef>
              <a:spcAft>
                <a:spcPts val="0"/>
              </a:spcAft>
            </a:pPr>
            <a:r>
              <a:rPr dirty="0" sz="1400" spc="10">
                <a:solidFill>
                  <a:srgbClr val="323e48"/>
                </a:solidFill>
                <a:latin typeface="VHNHUV+ArialMT"/>
                <a:cs typeface="VHNHUV+ArialMT"/>
              </a:rPr>
              <a:t>Motor</a:t>
            </a:r>
            <a:r>
              <a:rPr dirty="0" sz="1400" spc="47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400" spc="10">
                <a:solidFill>
                  <a:srgbClr val="323e48"/>
                </a:solidFill>
                <a:latin typeface="VHNHUV+ArialMT"/>
                <a:cs typeface="VHNHUV+ArialMT"/>
              </a:rPr>
              <a:t>Control</a:t>
            </a:r>
            <a:r>
              <a:rPr dirty="0" sz="1400" spc="47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323e48"/>
                </a:solidFill>
                <a:latin typeface="VHNHUV+ArialMT"/>
                <a:cs typeface="VHNHUV+ArialMT"/>
              </a:rPr>
              <a:t>Options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234172" y="4854323"/>
            <a:ext cx="2524532" cy="4500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spc="10">
                <a:solidFill>
                  <a:srgbClr val="323e48"/>
                </a:solidFill>
                <a:latin typeface="VHNHUV+ArialMT"/>
                <a:cs typeface="VHNHUV+ArialMT"/>
              </a:rPr>
              <a:t>Modbus</a:t>
            </a:r>
            <a:r>
              <a:rPr dirty="0" sz="1400" spc="47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323e48"/>
                </a:solidFill>
                <a:latin typeface="VHNHUV+ArialMT"/>
                <a:cs typeface="VHNHUV+ArialMT"/>
              </a:rPr>
              <a:t>TCP</a:t>
            </a:r>
            <a:r>
              <a:rPr dirty="0" sz="1400" spc="46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400" spc="10">
                <a:solidFill>
                  <a:srgbClr val="323e48"/>
                </a:solidFill>
                <a:latin typeface="VHNHUV+ArialMT"/>
                <a:cs typeface="VHNHUV+ArialMT"/>
              </a:rPr>
              <a:t>(RJ45</a:t>
            </a:r>
            <a:r>
              <a:rPr dirty="0" sz="1400" spc="47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323e48"/>
                </a:solidFill>
                <a:latin typeface="VHNHUV+ArialMT"/>
                <a:cs typeface="VHNHUV+ArialMT"/>
              </a:rPr>
              <a:t>Ethernet)</a:t>
            </a:r>
          </a:p>
          <a:p>
            <a:pPr marL="0" marR="0">
              <a:lnSpc>
                <a:spcPts val="1564"/>
              </a:lnSpc>
              <a:spcBef>
                <a:spcPts val="65"/>
              </a:spcBef>
              <a:spcAft>
                <a:spcPts val="0"/>
              </a:spcAft>
            </a:pPr>
            <a:r>
              <a:rPr dirty="0" sz="1400" spc="10">
                <a:solidFill>
                  <a:srgbClr val="323e48"/>
                </a:solidFill>
                <a:latin typeface="VHNHUV+ArialMT"/>
                <a:cs typeface="VHNHUV+ArialMT"/>
              </a:rPr>
              <a:t>or</a:t>
            </a:r>
            <a:r>
              <a:rPr dirty="0" sz="1400" spc="47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400" spc="10">
                <a:solidFill>
                  <a:srgbClr val="323e48"/>
                </a:solidFill>
                <a:latin typeface="VHNHUV+ArialMT"/>
                <a:cs typeface="VHNHUV+ArialMT"/>
              </a:rPr>
              <a:t>Modbus</a:t>
            </a:r>
            <a:r>
              <a:rPr dirty="0" sz="1400" spc="47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323e48"/>
                </a:solidFill>
                <a:latin typeface="VHNHUV+ArialMT"/>
                <a:cs typeface="VHNHUV+ArialMT"/>
              </a:rPr>
              <a:t>RTU</a:t>
            </a:r>
            <a:r>
              <a:rPr dirty="0" sz="1400" spc="47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400" spc="10">
                <a:solidFill>
                  <a:srgbClr val="323e48"/>
                </a:solidFill>
                <a:latin typeface="VHNHUV+ArialMT"/>
                <a:cs typeface="VHNHUV+ArialMT"/>
              </a:rPr>
              <a:t>available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5073581" y="4841623"/>
            <a:ext cx="1718997" cy="45009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323e48"/>
                </a:solidFill>
                <a:latin typeface="VHNHUV+ArialMT"/>
                <a:cs typeface="VHNHUV+ArialMT"/>
              </a:rPr>
              <a:t>MODBUS-RTU</a:t>
            </a:r>
            <a:r>
              <a:rPr dirty="0" sz="1400" spc="47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400" spc="10">
                <a:solidFill>
                  <a:srgbClr val="323e48"/>
                </a:solidFill>
                <a:latin typeface="VHNHUV+ArialMT"/>
                <a:cs typeface="VHNHUV+ArialMT"/>
              </a:rPr>
              <a:t>and</a:t>
            </a:r>
          </a:p>
          <a:p>
            <a:pPr marL="0" marR="0">
              <a:lnSpc>
                <a:spcPts val="1564"/>
              </a:lnSpc>
              <a:spcBef>
                <a:spcPts val="65"/>
              </a:spcBef>
              <a:spcAft>
                <a:spcPts val="0"/>
              </a:spcAft>
            </a:pPr>
            <a:r>
              <a:rPr dirty="0" sz="1400">
                <a:solidFill>
                  <a:srgbClr val="323e48"/>
                </a:solidFill>
                <a:latin typeface="VHNHUV+ArialMT"/>
                <a:cs typeface="VHNHUV+ArialMT"/>
              </a:rPr>
              <a:t>BACnet</a:t>
            </a:r>
            <a:r>
              <a:rPr dirty="0" sz="1400" spc="46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323e48"/>
                </a:solidFill>
                <a:latin typeface="VHNHUV+ArialMT"/>
                <a:cs typeface="VHNHUV+ArialMT"/>
              </a:rPr>
              <a:t>MS/TP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8544976" y="5296283"/>
            <a:ext cx="2315973" cy="6024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323e48"/>
                </a:solidFill>
                <a:latin typeface="VHNHUV+ArialMT"/>
                <a:cs typeface="VHNHUV+ArialMT"/>
              </a:rPr>
              <a:t>Fine</a:t>
            </a:r>
            <a:r>
              <a:rPr dirty="0" sz="1400" spc="47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323e48"/>
                </a:solidFill>
                <a:latin typeface="VHNHUV+ArialMT"/>
                <a:cs typeface="VHNHUV+ArialMT"/>
              </a:rPr>
              <a:t>Tune</a:t>
            </a:r>
            <a:r>
              <a:rPr dirty="0" sz="1400" spc="47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400" spc="10">
                <a:solidFill>
                  <a:srgbClr val="323e48"/>
                </a:solidFill>
                <a:latin typeface="VHNHUV+ArialMT"/>
                <a:cs typeface="VHNHUV+ArialMT"/>
              </a:rPr>
              <a:t>Motor</a:t>
            </a:r>
            <a:r>
              <a:rPr dirty="0" sz="1400" spc="47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400" spc="10">
                <a:solidFill>
                  <a:srgbClr val="323e48"/>
                </a:solidFill>
                <a:latin typeface="VHNHUV+ArialMT"/>
                <a:cs typeface="VHNHUV+ArialMT"/>
              </a:rPr>
              <a:t>Operation</a:t>
            </a:r>
          </a:p>
          <a:p>
            <a:pPr marL="0" marR="0">
              <a:lnSpc>
                <a:spcPts val="1564"/>
              </a:lnSpc>
              <a:spcBef>
                <a:spcPts val="1265"/>
              </a:spcBef>
              <a:spcAft>
                <a:spcPts val="0"/>
              </a:spcAft>
            </a:pPr>
            <a:r>
              <a:rPr dirty="0" sz="1400" spc="10">
                <a:solidFill>
                  <a:srgbClr val="323e48"/>
                </a:solidFill>
                <a:latin typeface="VHNHUV+ArialMT"/>
                <a:cs typeface="VHNHUV+ArialMT"/>
              </a:rPr>
              <a:t>Fail-over</a:t>
            </a:r>
            <a:r>
              <a:rPr dirty="0" sz="1400" spc="47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400" spc="10">
                <a:solidFill>
                  <a:srgbClr val="323e48"/>
                </a:solidFill>
                <a:latin typeface="VHNHUV+ArialMT"/>
                <a:cs typeface="VHNHUV+ArialMT"/>
              </a:rPr>
              <a:t>Operations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234172" y="5357243"/>
            <a:ext cx="1504799" cy="236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spc="10">
                <a:solidFill>
                  <a:srgbClr val="323e48"/>
                </a:solidFill>
                <a:latin typeface="VHNHUV+ArialMT"/>
                <a:cs typeface="VHNHUV+ArialMT"/>
              </a:rPr>
              <a:t>Motor</a:t>
            </a:r>
            <a:r>
              <a:rPr dirty="0" sz="1400" spc="47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400" spc="10">
                <a:solidFill>
                  <a:srgbClr val="323e48"/>
                </a:solidFill>
                <a:latin typeface="VHNHUV+ArialMT"/>
                <a:cs typeface="VHNHUV+ArialMT"/>
              </a:rPr>
              <a:t>Monitoring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4787831" y="5342190"/>
            <a:ext cx="210645" cy="71418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63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323e48"/>
                </a:solidFill>
                <a:latin typeface="VHNHUV+ArialMT"/>
                <a:cs typeface="VHNHUV+ArialMT"/>
              </a:rPr>
              <a:t>•</a:t>
            </a:r>
          </a:p>
          <a:p>
            <a:pPr marL="0" marR="0">
              <a:lnSpc>
                <a:spcPts val="1463"/>
              </a:lnSpc>
              <a:spcBef>
                <a:spcPts val="2346"/>
              </a:spcBef>
              <a:spcAft>
                <a:spcPts val="0"/>
              </a:spcAft>
            </a:pPr>
            <a:r>
              <a:rPr dirty="0" sz="1300">
                <a:solidFill>
                  <a:srgbClr val="323e48"/>
                </a:solidFill>
                <a:latin typeface="VHNHUV+ArialMT"/>
                <a:cs typeface="VHNHUV+ArialMT"/>
              </a:rPr>
              <a:t>•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5073581" y="5331843"/>
            <a:ext cx="2596618" cy="4500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spc="10">
                <a:solidFill>
                  <a:srgbClr val="323e48"/>
                </a:solidFill>
                <a:latin typeface="VHNHUV+ArialMT"/>
                <a:cs typeface="VHNHUV+ArialMT"/>
              </a:rPr>
              <a:t>0-10V</a:t>
            </a:r>
            <a:r>
              <a:rPr dirty="0" sz="1400" spc="46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400" spc="10">
                <a:solidFill>
                  <a:srgbClr val="323e48"/>
                </a:solidFill>
                <a:latin typeface="VHNHUV+ArialMT"/>
                <a:cs typeface="VHNHUV+ArialMT"/>
              </a:rPr>
              <a:t>DC</a:t>
            </a:r>
            <a:r>
              <a:rPr dirty="0" sz="1400" spc="47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400" spc="10">
                <a:solidFill>
                  <a:srgbClr val="323e48"/>
                </a:solidFill>
                <a:latin typeface="VHNHUV+ArialMT"/>
                <a:cs typeface="VHNHUV+ArialMT"/>
              </a:rPr>
              <a:t>or</a:t>
            </a:r>
            <a:r>
              <a:rPr dirty="0" sz="1400" spc="47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400" spc="10">
                <a:solidFill>
                  <a:srgbClr val="323e48"/>
                </a:solidFill>
                <a:latin typeface="VHNHUV+ArialMT"/>
                <a:cs typeface="VHNHUV+ArialMT"/>
              </a:rPr>
              <a:t>4-20mA</a:t>
            </a:r>
            <a:r>
              <a:rPr dirty="0" sz="1400" spc="46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400" spc="10">
                <a:solidFill>
                  <a:srgbClr val="323e48"/>
                </a:solidFill>
                <a:latin typeface="VHNHUV+ArialMT"/>
                <a:cs typeface="VHNHUV+ArialMT"/>
              </a:rPr>
              <a:t>available</a:t>
            </a:r>
          </a:p>
          <a:p>
            <a:pPr marL="0" marR="0">
              <a:lnSpc>
                <a:spcPts val="1564"/>
              </a:lnSpc>
              <a:spcBef>
                <a:spcPts val="65"/>
              </a:spcBef>
              <a:spcAft>
                <a:spcPts val="0"/>
              </a:spcAft>
            </a:pPr>
            <a:r>
              <a:rPr dirty="0" sz="1400">
                <a:solidFill>
                  <a:srgbClr val="323e48"/>
                </a:solidFill>
                <a:latin typeface="VHNHUV+ArialMT"/>
                <a:cs typeface="VHNHUV+ArialMT"/>
              </a:rPr>
              <a:t>for</a:t>
            </a:r>
            <a:r>
              <a:rPr dirty="0" sz="1400" spc="47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400" spc="10">
                <a:solidFill>
                  <a:srgbClr val="323e48"/>
                </a:solidFill>
                <a:latin typeface="VHNHUV+ArialMT"/>
                <a:cs typeface="VHNHUV+ArialMT"/>
              </a:rPr>
              <a:t>variable</a:t>
            </a:r>
            <a:r>
              <a:rPr dirty="0" sz="1400" spc="47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400" spc="10">
                <a:solidFill>
                  <a:srgbClr val="323e48"/>
                </a:solidFill>
                <a:latin typeface="VHNHUV+ArialMT"/>
                <a:cs typeface="VHNHUV+ArialMT"/>
              </a:rPr>
              <a:t>speed</a:t>
            </a:r>
            <a:r>
              <a:rPr dirty="0" sz="1400" spc="47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400" spc="10">
                <a:solidFill>
                  <a:srgbClr val="323e48"/>
                </a:solidFill>
                <a:latin typeface="VHNHUV+ArialMT"/>
                <a:cs typeface="VHNHUV+ArialMT"/>
              </a:rPr>
              <a:t>control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948422" y="5367590"/>
            <a:ext cx="210645" cy="51352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63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323e48"/>
                </a:solidFill>
                <a:latin typeface="VHNHUV+ArialMT"/>
                <a:cs typeface="VHNHUV+ArialMT"/>
              </a:rPr>
              <a:t>•</a:t>
            </a:r>
          </a:p>
          <a:p>
            <a:pPr marL="0" marR="0">
              <a:lnSpc>
                <a:spcPts val="1463"/>
              </a:lnSpc>
              <a:spcBef>
                <a:spcPts val="766"/>
              </a:spcBef>
              <a:spcAft>
                <a:spcPts val="0"/>
              </a:spcAft>
            </a:pPr>
            <a:r>
              <a:rPr dirty="0" sz="1300">
                <a:solidFill>
                  <a:srgbClr val="323e48"/>
                </a:solidFill>
                <a:latin typeface="VHNHUV+ArialMT"/>
                <a:cs typeface="VHNHUV+ArialMT"/>
              </a:rPr>
              <a:t>•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1234172" y="5646803"/>
            <a:ext cx="1693648" cy="236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spc="10">
                <a:solidFill>
                  <a:srgbClr val="323e48"/>
                </a:solidFill>
                <a:latin typeface="VHNHUV+ArialMT"/>
                <a:cs typeface="VHNHUV+ArialMT"/>
              </a:rPr>
              <a:t>Motor</a:t>
            </a:r>
            <a:r>
              <a:rPr dirty="0" sz="1400" spc="47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400" spc="10">
                <a:solidFill>
                  <a:srgbClr val="323e48"/>
                </a:solidFill>
                <a:latin typeface="VHNHUV+ArialMT"/>
                <a:cs typeface="VHNHUV+ArialMT"/>
              </a:rPr>
              <a:t>Performance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5073581" y="5822063"/>
            <a:ext cx="2037105" cy="236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spc="10">
                <a:solidFill>
                  <a:srgbClr val="323e48"/>
                </a:solidFill>
                <a:latin typeface="VHNHUV+ArialMT"/>
                <a:cs typeface="VHNHUV+ArialMT"/>
              </a:rPr>
              <a:t>Pre-configured</a:t>
            </a:r>
            <a:r>
              <a:rPr dirty="0" sz="1400" spc="47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323e48"/>
                </a:solidFill>
                <a:latin typeface="VHNHUV+ArialMT"/>
                <a:cs typeface="VHNHUV+ArialMT"/>
              </a:rPr>
              <a:t>Settings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576262" y="6584782"/>
            <a:ext cx="208905" cy="15160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893"/>
              </a:lnSpc>
              <a:spcBef>
                <a:spcPts val="0"/>
              </a:spcBef>
              <a:spcAft>
                <a:spcPts val="0"/>
              </a:spcAft>
            </a:pPr>
            <a:r>
              <a:rPr dirty="0" sz="800">
                <a:solidFill>
                  <a:srgbClr val="323e48"/>
                </a:solidFill>
                <a:latin typeface="VHNHUV+ArialMT"/>
                <a:cs typeface="VHNHUV+ArialMT"/>
              </a:rPr>
              <a:t>8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812746" y="6591550"/>
            <a:ext cx="1696327" cy="13741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782"/>
              </a:lnSpc>
              <a:spcBef>
                <a:spcPts val="0"/>
              </a:spcBef>
              <a:spcAft>
                <a:spcPts val="0"/>
              </a:spcAft>
            </a:pPr>
            <a:r>
              <a:rPr dirty="0" sz="700" spc="30">
                <a:solidFill>
                  <a:srgbClr val="323e48"/>
                </a:solidFill>
                <a:latin typeface="VHNHUV+ArialMT"/>
                <a:cs typeface="VHNHUV+ArialMT"/>
              </a:rPr>
              <a:t>©2025</a:t>
            </a:r>
            <a:r>
              <a:rPr dirty="0" sz="700" spc="49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700" spc="30">
                <a:solidFill>
                  <a:srgbClr val="323e48"/>
                </a:solidFill>
                <a:latin typeface="VHNHUV+ArialMT"/>
                <a:cs typeface="VHNHUV+ArialMT"/>
              </a:rPr>
              <a:t>Infinitum</a:t>
            </a:r>
            <a:r>
              <a:rPr dirty="0" sz="700" spc="49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323e48"/>
                </a:solidFill>
                <a:latin typeface="VHNHUV+ArialMT"/>
                <a:cs typeface="VHNHUV+ArialMT"/>
              </a:rPr>
              <a:t>|</a:t>
            </a:r>
            <a:r>
              <a:rPr dirty="0" sz="700" spc="77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700" spc="30">
                <a:solidFill>
                  <a:srgbClr val="323e48"/>
                </a:solidFill>
                <a:latin typeface="VHNHUV+ArialMT"/>
                <a:cs typeface="VHNHUV+ArialMT"/>
              </a:rPr>
              <a:t>All</a:t>
            </a:r>
            <a:r>
              <a:rPr dirty="0" sz="700" spc="49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700" spc="30">
                <a:solidFill>
                  <a:srgbClr val="323e48"/>
                </a:solidFill>
                <a:latin typeface="VHNHUV+ArialMT"/>
                <a:cs typeface="VHNHUV+ArialMT"/>
              </a:rPr>
              <a:t>rights</a:t>
            </a:r>
            <a:r>
              <a:rPr dirty="0" sz="700" spc="49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700" spc="30">
                <a:solidFill>
                  <a:srgbClr val="323e48"/>
                </a:solidFill>
                <a:latin typeface="VHNHUV+ArialMT"/>
                <a:cs typeface="VHNHUV+ArialMT"/>
              </a:rPr>
              <a:t>reserved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48640" y="294773"/>
            <a:ext cx="3786221" cy="37861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323e48"/>
                </a:solidFill>
                <a:latin typeface="FTGFCJ+Arial-BoldMT"/>
                <a:cs typeface="FTGFCJ+Arial-BoldMT"/>
              </a:rPr>
              <a:t>Class-Leading</a:t>
            </a:r>
            <a:r>
              <a:rPr dirty="0" sz="2400" spc="74" b="1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323e48"/>
                </a:solidFill>
                <a:latin typeface="FTGFCJ+Arial-BoldMT"/>
                <a:cs typeface="FTGFCJ+Arial-BoldMT"/>
              </a:rPr>
              <a:t>Efficiency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70889" y="2055795"/>
            <a:ext cx="2769138" cy="2651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323e48"/>
                </a:solidFill>
                <a:latin typeface="FTGFCJ+Arial-BoldMT"/>
                <a:cs typeface="FTGFCJ+Arial-BoldMT"/>
              </a:rPr>
              <a:t>Flat</a:t>
            </a:r>
            <a:r>
              <a:rPr dirty="0" sz="1600" spc="54" b="1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323e48"/>
                </a:solidFill>
                <a:latin typeface="FTGFCJ+Arial-BoldMT"/>
                <a:cs typeface="FTGFCJ+Arial-BoldMT"/>
              </a:rPr>
              <a:t>motor</a:t>
            </a:r>
            <a:r>
              <a:rPr dirty="0" sz="1600" spc="54" b="1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323e48"/>
                </a:solidFill>
                <a:latin typeface="FTGFCJ+Arial-BoldMT"/>
                <a:cs typeface="FTGFCJ+Arial-BoldMT"/>
              </a:rPr>
              <a:t>efficiency</a:t>
            </a:r>
            <a:r>
              <a:rPr dirty="0" sz="1600" spc="54" b="1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323e48"/>
                </a:solidFill>
                <a:latin typeface="FTGFCJ+Arial-BoldMT"/>
                <a:cs typeface="FTGFCJ+Arial-BoldMT"/>
              </a:rPr>
              <a:t>curve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70889" y="2426635"/>
            <a:ext cx="3465931" cy="2651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323e48"/>
                </a:solidFill>
                <a:latin typeface="VHNHUV+ArialMT"/>
                <a:cs typeface="VHNHUV+ArialMT"/>
              </a:rPr>
              <a:t>•</a:t>
            </a:r>
            <a:r>
              <a:rPr dirty="0" sz="1500" spc="950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600" spc="10">
                <a:solidFill>
                  <a:srgbClr val="323e48"/>
                </a:solidFill>
                <a:latin typeface="VHNHUV+ArialMT"/>
                <a:cs typeface="VHNHUV+ArialMT"/>
              </a:rPr>
              <a:t>Similar</a:t>
            </a:r>
            <a:r>
              <a:rPr dirty="0" sz="1600" spc="54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600" spc="10">
                <a:solidFill>
                  <a:srgbClr val="323e48"/>
                </a:solidFill>
                <a:latin typeface="VHNHUV+ArialMT"/>
                <a:cs typeface="VHNHUV+ArialMT"/>
              </a:rPr>
              <a:t>or</a:t>
            </a:r>
            <a:r>
              <a:rPr dirty="0" sz="1600" spc="52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323e48"/>
                </a:solidFill>
                <a:latin typeface="VHNHUV+ArialMT"/>
                <a:cs typeface="VHNHUV+ArialMT"/>
              </a:rPr>
              <a:t>better</a:t>
            </a:r>
            <a:r>
              <a:rPr dirty="0" sz="1600" spc="54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600" spc="10">
                <a:solidFill>
                  <a:srgbClr val="323e48"/>
                </a:solidFill>
                <a:latin typeface="VHNHUV+ArialMT"/>
                <a:cs typeface="VHNHUV+ArialMT"/>
              </a:rPr>
              <a:t>system</a:t>
            </a:r>
            <a:r>
              <a:rPr dirty="0" sz="1600" spc="54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600" spc="10">
                <a:solidFill>
                  <a:srgbClr val="323e48"/>
                </a:solidFill>
                <a:latin typeface="VHNHUV+ArialMT"/>
                <a:cs typeface="VHNHUV+ArialMT"/>
              </a:rPr>
              <a:t>efficiency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05839" y="2783071"/>
            <a:ext cx="4531564" cy="5389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323e48"/>
                </a:solidFill>
                <a:latin typeface="VHNHUV+ArialMT"/>
                <a:cs typeface="VHNHUV+ArialMT"/>
              </a:rPr>
              <a:t>•</a:t>
            </a:r>
            <a:r>
              <a:rPr dirty="0" sz="1300" spc="1044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323e48"/>
                </a:solidFill>
                <a:latin typeface="VHNHUV+ArialMT"/>
                <a:cs typeface="VHNHUV+ArialMT"/>
              </a:rPr>
              <a:t>Better</a:t>
            </a:r>
            <a:r>
              <a:rPr dirty="0" sz="1400" spc="38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323e48"/>
                </a:solidFill>
                <a:latin typeface="VHNHUV+ArialMT"/>
                <a:cs typeface="VHNHUV+ArialMT"/>
              </a:rPr>
              <a:t>than</a:t>
            </a:r>
            <a:r>
              <a:rPr dirty="0" sz="1400" spc="37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323e48"/>
                </a:solidFill>
                <a:latin typeface="VHNHUV+ArialMT"/>
                <a:cs typeface="VHNHUV+ArialMT"/>
              </a:rPr>
              <a:t>AC</a:t>
            </a:r>
            <a:r>
              <a:rPr dirty="0" sz="1400" spc="38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323e48"/>
                </a:solidFill>
                <a:latin typeface="VHNHUV+ArialMT"/>
                <a:cs typeface="VHNHUV+ArialMT"/>
              </a:rPr>
              <a:t>Induction</a:t>
            </a:r>
            <a:r>
              <a:rPr dirty="0" sz="1400" spc="37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323e48"/>
                </a:solidFill>
                <a:latin typeface="VHNHUV+ArialMT"/>
                <a:cs typeface="VHNHUV+ArialMT"/>
              </a:rPr>
              <a:t>Motor/VFD</a:t>
            </a:r>
            <a:r>
              <a:rPr dirty="0" sz="1400" spc="37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323e48"/>
                </a:solidFill>
                <a:latin typeface="VHNHUV+ArialMT"/>
                <a:cs typeface="VHNHUV+ArialMT"/>
              </a:rPr>
              <a:t>below</a:t>
            </a:r>
            <a:r>
              <a:rPr dirty="0" sz="1400" spc="37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323e48"/>
                </a:solidFill>
                <a:latin typeface="VHNHUV+ArialMT"/>
                <a:cs typeface="VHNHUV+ArialMT"/>
              </a:rPr>
              <a:t>70%</a:t>
            </a:r>
            <a:r>
              <a:rPr dirty="0" sz="1400" spc="37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323e48"/>
                </a:solidFill>
                <a:latin typeface="VHNHUV+ArialMT"/>
                <a:cs typeface="VHNHUV+ArialMT"/>
              </a:rPr>
              <a:t>load</a:t>
            </a:r>
          </a:p>
          <a:p>
            <a:pPr marL="0" marR="0">
              <a:lnSpc>
                <a:spcPts val="1564"/>
              </a:lnSpc>
              <a:spcBef>
                <a:spcPts val="765"/>
              </a:spcBef>
              <a:spcAft>
                <a:spcPts val="0"/>
              </a:spcAft>
            </a:pPr>
            <a:r>
              <a:rPr dirty="0" sz="1300">
                <a:solidFill>
                  <a:srgbClr val="323e48"/>
                </a:solidFill>
                <a:latin typeface="VHNHUV+ArialMT"/>
                <a:cs typeface="VHNHUV+ArialMT"/>
              </a:rPr>
              <a:t>•</a:t>
            </a:r>
            <a:r>
              <a:rPr dirty="0" sz="1300" spc="1044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323e48"/>
                </a:solidFill>
                <a:latin typeface="VHNHUV+ArialMT"/>
                <a:cs typeface="VHNHUV+ArialMT"/>
              </a:rPr>
              <a:t>Better</a:t>
            </a:r>
            <a:r>
              <a:rPr dirty="0" sz="1400" spc="38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323e48"/>
                </a:solidFill>
                <a:latin typeface="VHNHUV+ArialMT"/>
                <a:cs typeface="VHNHUV+ArialMT"/>
              </a:rPr>
              <a:t>than</a:t>
            </a:r>
            <a:r>
              <a:rPr dirty="0" sz="1400" spc="37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323e48"/>
                </a:solidFill>
                <a:latin typeface="VHNHUV+ArialMT"/>
                <a:cs typeface="VHNHUV+ArialMT"/>
              </a:rPr>
              <a:t>EC</a:t>
            </a:r>
            <a:r>
              <a:rPr dirty="0" sz="1400" spc="38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323e48"/>
                </a:solidFill>
                <a:latin typeface="VHNHUV+ArialMT"/>
                <a:cs typeface="VHNHUV+ArialMT"/>
              </a:rPr>
              <a:t>Fan</a:t>
            </a:r>
            <a:r>
              <a:rPr dirty="0" sz="1400" spc="37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323e48"/>
                </a:solidFill>
                <a:latin typeface="VHNHUV+ArialMT"/>
                <a:cs typeface="VHNHUV+ArialMT"/>
              </a:rPr>
              <a:t>motor</a:t>
            </a:r>
            <a:r>
              <a:rPr dirty="0" sz="1400" spc="37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323e48"/>
                </a:solidFill>
                <a:latin typeface="VHNHUV+ArialMT"/>
                <a:cs typeface="VHNHUV+ArialMT"/>
              </a:rPr>
              <a:t>above</a:t>
            </a:r>
            <a:r>
              <a:rPr dirty="0" sz="1400" spc="37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323e48"/>
                </a:solidFill>
                <a:latin typeface="VHNHUV+ArialMT"/>
                <a:cs typeface="VHNHUV+ArialMT"/>
              </a:rPr>
              <a:t>70%</a:t>
            </a:r>
            <a:r>
              <a:rPr dirty="0" sz="1400" spc="37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323e48"/>
                </a:solidFill>
                <a:latin typeface="VHNHUV+ArialMT"/>
                <a:cs typeface="VHNHUV+ArialMT"/>
              </a:rPr>
              <a:t>load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70889" y="3772835"/>
            <a:ext cx="4356710" cy="2651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323e48"/>
                </a:solidFill>
                <a:latin typeface="FTGFCJ+Arial-BoldMT"/>
                <a:cs typeface="FTGFCJ+Arial-BoldMT"/>
              </a:rPr>
              <a:t>Wire-to-air</a:t>
            </a:r>
            <a:r>
              <a:rPr dirty="0" sz="1600" spc="54" b="1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323e48"/>
                </a:solidFill>
                <a:latin typeface="FTGFCJ+Arial-BoldMT"/>
                <a:cs typeface="FTGFCJ+Arial-BoldMT"/>
              </a:rPr>
              <a:t>efficiency</a:t>
            </a:r>
            <a:r>
              <a:rPr dirty="0" sz="1600" spc="54" b="1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323e48"/>
                </a:solidFill>
                <a:latin typeface="FTGFCJ+Arial-BoldMT"/>
                <a:cs typeface="FTGFCJ+Arial-BoldMT"/>
              </a:rPr>
              <a:t>(motor</a:t>
            </a:r>
            <a:r>
              <a:rPr dirty="0" sz="1600" spc="54" b="1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323e48"/>
                </a:solidFill>
                <a:latin typeface="FTGFCJ+Arial-BoldMT"/>
                <a:cs typeface="FTGFCJ+Arial-BoldMT"/>
              </a:rPr>
              <a:t>+</a:t>
            </a:r>
            <a:r>
              <a:rPr dirty="0" sz="1600" spc="62" b="1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323e48"/>
                </a:solidFill>
                <a:latin typeface="FTGFCJ+Arial-BoldMT"/>
                <a:cs typeface="FTGFCJ+Arial-BoldMT"/>
              </a:rPr>
              <a:t>VFD</a:t>
            </a:r>
            <a:r>
              <a:rPr dirty="0" sz="1600" spc="54" b="1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323e48"/>
                </a:solidFill>
                <a:latin typeface="FTGFCJ+Arial-BoldMT"/>
                <a:cs typeface="FTGFCJ+Arial-BoldMT"/>
              </a:rPr>
              <a:t>+</a:t>
            </a:r>
            <a:r>
              <a:rPr dirty="0" sz="1600" spc="62" b="1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600" spc="10" b="1">
                <a:solidFill>
                  <a:srgbClr val="323e48"/>
                </a:solidFill>
                <a:latin typeface="FTGFCJ+Arial-BoldMT"/>
                <a:cs typeface="FTGFCJ+Arial-BoldMT"/>
              </a:rPr>
              <a:t>fan)…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70889" y="4139619"/>
            <a:ext cx="210645" cy="2239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63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323e48"/>
                </a:solidFill>
                <a:latin typeface="VHNHUV+ArialMT"/>
                <a:cs typeface="VHNHUV+ArialMT"/>
              </a:rPr>
              <a:t>•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056639" y="4129271"/>
            <a:ext cx="3468625" cy="4500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323e48"/>
                </a:solidFill>
                <a:latin typeface="VHNHUV+ArialMT"/>
                <a:cs typeface="VHNHUV+ArialMT"/>
              </a:rPr>
              <a:t>AMCA</a:t>
            </a:r>
            <a:r>
              <a:rPr dirty="0" sz="1400" spc="46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400" spc="10">
                <a:solidFill>
                  <a:srgbClr val="323e48"/>
                </a:solidFill>
                <a:latin typeface="VHNHUV+ArialMT"/>
                <a:cs typeface="VHNHUV+ArialMT"/>
              </a:rPr>
              <a:t>Standard</a:t>
            </a:r>
            <a:r>
              <a:rPr dirty="0" sz="1400" spc="47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400" spc="10">
                <a:solidFill>
                  <a:srgbClr val="323e48"/>
                </a:solidFill>
                <a:latin typeface="VHNHUV+ArialMT"/>
                <a:cs typeface="VHNHUV+ArialMT"/>
              </a:rPr>
              <a:t>207-17</a:t>
            </a:r>
            <a:r>
              <a:rPr dirty="0" sz="1400" spc="47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400" spc="10">
                <a:solidFill>
                  <a:srgbClr val="323e48"/>
                </a:solidFill>
                <a:latin typeface="VHNHUV+ArialMT"/>
                <a:cs typeface="VHNHUV+ArialMT"/>
              </a:rPr>
              <a:t>used</a:t>
            </a:r>
            <a:r>
              <a:rPr dirty="0" sz="1400" spc="47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323e48"/>
                </a:solidFill>
                <a:latin typeface="VHNHUV+ArialMT"/>
                <a:cs typeface="VHNHUV+ArialMT"/>
              </a:rPr>
              <a:t>to</a:t>
            </a:r>
            <a:r>
              <a:rPr dirty="0" sz="1400" spc="49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400" spc="10">
                <a:solidFill>
                  <a:srgbClr val="323e48"/>
                </a:solidFill>
                <a:latin typeface="VHNHUV+ArialMT"/>
                <a:cs typeface="VHNHUV+ArialMT"/>
              </a:rPr>
              <a:t>calculate</a:t>
            </a:r>
          </a:p>
          <a:p>
            <a:pPr marL="0" marR="0">
              <a:lnSpc>
                <a:spcPts val="1564"/>
              </a:lnSpc>
              <a:spcBef>
                <a:spcPts val="65"/>
              </a:spcBef>
              <a:spcAft>
                <a:spcPts val="0"/>
              </a:spcAft>
            </a:pPr>
            <a:r>
              <a:rPr dirty="0" sz="1400">
                <a:solidFill>
                  <a:srgbClr val="323e48"/>
                </a:solidFill>
                <a:latin typeface="VHNHUV+ArialMT"/>
                <a:cs typeface="VHNHUV+ArialMT"/>
              </a:rPr>
              <a:t>the</a:t>
            </a:r>
            <a:r>
              <a:rPr dirty="0" sz="1400" spc="47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400" spc="10">
                <a:solidFill>
                  <a:srgbClr val="323e48"/>
                </a:solidFill>
                <a:latin typeface="VHNHUV+ArialMT"/>
                <a:cs typeface="VHNHUV+ArialMT"/>
              </a:rPr>
              <a:t>overall</a:t>
            </a:r>
            <a:r>
              <a:rPr dirty="0" sz="1400" spc="47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400" spc="10">
                <a:solidFill>
                  <a:srgbClr val="323e48"/>
                </a:solidFill>
                <a:latin typeface="VHNHUV+ArialMT"/>
                <a:cs typeface="VHNHUV+ArialMT"/>
              </a:rPr>
              <a:t>efficiency</a:t>
            </a:r>
            <a:r>
              <a:rPr dirty="0" sz="1400" spc="47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400" spc="10">
                <a:solidFill>
                  <a:srgbClr val="323e48"/>
                </a:solidFill>
                <a:latin typeface="VHNHUV+ArialMT"/>
                <a:cs typeface="VHNHUV+ArialMT"/>
              </a:rPr>
              <a:t>of</a:t>
            </a:r>
            <a:r>
              <a:rPr dirty="0" sz="1400" spc="46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323e48"/>
                </a:solidFill>
                <a:latin typeface="VHNHUV+ArialMT"/>
                <a:cs typeface="VHNHUV+ArialMT"/>
              </a:rPr>
              <a:t>a</a:t>
            </a:r>
            <a:r>
              <a:rPr dirty="0" sz="1400" spc="57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323e48"/>
                </a:solidFill>
                <a:latin typeface="VHNHUV+ArialMT"/>
                <a:cs typeface="VHNHUV+ArialMT"/>
              </a:rPr>
              <a:t>fan</a:t>
            </a:r>
            <a:r>
              <a:rPr dirty="0" sz="1400" spc="47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400" spc="10">
                <a:solidFill>
                  <a:srgbClr val="323e48"/>
                </a:solidFill>
                <a:latin typeface="VHNHUV+ArialMT"/>
                <a:cs typeface="VHNHUV+ArialMT"/>
              </a:rPr>
              <a:t>system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770889" y="4655238"/>
            <a:ext cx="210645" cy="2239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63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323e48"/>
                </a:solidFill>
                <a:latin typeface="VHNHUV+ArialMT"/>
                <a:cs typeface="VHNHUV+ArialMT"/>
              </a:rPr>
              <a:t>•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056639" y="4644891"/>
            <a:ext cx="3791484" cy="6634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323e48"/>
                </a:solidFill>
                <a:latin typeface="VHNHUV+ArialMT"/>
                <a:cs typeface="VHNHUV+ArialMT"/>
              </a:rPr>
              <a:t>The</a:t>
            </a:r>
            <a:r>
              <a:rPr dirty="0" sz="1400" spc="47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323e48"/>
                </a:solidFill>
                <a:latin typeface="VHNHUV+ArialMT"/>
                <a:cs typeface="VHNHUV+ArialMT"/>
              </a:rPr>
              <a:t>Fan</a:t>
            </a:r>
            <a:r>
              <a:rPr dirty="0" sz="1400" spc="47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400" spc="10">
                <a:solidFill>
                  <a:srgbClr val="323e48"/>
                </a:solidFill>
                <a:latin typeface="VHNHUV+ArialMT"/>
                <a:cs typeface="VHNHUV+ArialMT"/>
              </a:rPr>
              <a:t>Energy</a:t>
            </a:r>
            <a:r>
              <a:rPr dirty="0" sz="1400" spc="47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400" spc="10">
                <a:solidFill>
                  <a:srgbClr val="323e48"/>
                </a:solidFill>
                <a:latin typeface="VHNHUV+ArialMT"/>
                <a:cs typeface="VHNHUV+ArialMT"/>
              </a:rPr>
              <a:t>Index</a:t>
            </a:r>
            <a:r>
              <a:rPr dirty="0" sz="1400" spc="47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323e48"/>
                </a:solidFill>
                <a:latin typeface="VHNHUV+ArialMT"/>
                <a:cs typeface="VHNHUV+ArialMT"/>
              </a:rPr>
              <a:t>(FEI)</a:t>
            </a:r>
            <a:r>
              <a:rPr dirty="0" sz="1400" spc="49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400" spc="10">
                <a:solidFill>
                  <a:srgbClr val="323e48"/>
                </a:solidFill>
                <a:latin typeface="VHNHUV+ArialMT"/>
                <a:cs typeface="VHNHUV+ArialMT"/>
              </a:rPr>
              <a:t>used</a:t>
            </a:r>
            <a:r>
              <a:rPr dirty="0" sz="1400" spc="47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323e48"/>
                </a:solidFill>
                <a:latin typeface="VHNHUV+ArialMT"/>
                <a:cs typeface="VHNHUV+ArialMT"/>
              </a:rPr>
              <a:t>to</a:t>
            </a:r>
            <a:r>
              <a:rPr dirty="0" sz="1400" spc="49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400" spc="10">
                <a:solidFill>
                  <a:srgbClr val="323e48"/>
                </a:solidFill>
                <a:latin typeface="VHNHUV+ArialMT"/>
                <a:cs typeface="VHNHUV+ArialMT"/>
              </a:rPr>
              <a:t>calculate</a:t>
            </a:r>
          </a:p>
          <a:p>
            <a:pPr marL="0" marR="0">
              <a:lnSpc>
                <a:spcPts val="1564"/>
              </a:lnSpc>
              <a:spcBef>
                <a:spcPts val="65"/>
              </a:spcBef>
              <a:spcAft>
                <a:spcPts val="0"/>
              </a:spcAft>
            </a:pPr>
            <a:r>
              <a:rPr dirty="0" sz="1400" spc="-10">
                <a:solidFill>
                  <a:srgbClr val="323e48"/>
                </a:solidFill>
                <a:latin typeface="VHNHUV+ArialMT"/>
                <a:cs typeface="VHNHUV+ArialMT"/>
              </a:rPr>
              <a:t>the</a:t>
            </a:r>
            <a:r>
              <a:rPr dirty="0" sz="1400" spc="28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323e48"/>
                </a:solidFill>
                <a:latin typeface="VHNHUV+ArialMT"/>
                <a:cs typeface="VHNHUV+ArialMT"/>
              </a:rPr>
              <a:t>input</a:t>
            </a:r>
            <a:r>
              <a:rPr dirty="0" sz="1400" spc="27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323e48"/>
                </a:solidFill>
                <a:latin typeface="VHNHUV+ArialMT"/>
                <a:cs typeface="VHNHUV+ArialMT"/>
              </a:rPr>
              <a:t>power</a:t>
            </a:r>
            <a:r>
              <a:rPr dirty="0" sz="1400" spc="28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323e48"/>
                </a:solidFill>
                <a:latin typeface="VHNHUV+ArialMT"/>
                <a:cs typeface="VHNHUV+ArialMT"/>
              </a:rPr>
              <a:t>against</a:t>
            </a:r>
            <a:r>
              <a:rPr dirty="0" sz="1400" spc="27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323e48"/>
                </a:solidFill>
                <a:latin typeface="VHNHUV+ArialMT"/>
                <a:cs typeface="VHNHUV+ArialMT"/>
              </a:rPr>
              <a:t>the</a:t>
            </a:r>
            <a:r>
              <a:rPr dirty="0" sz="1400" spc="28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323e48"/>
                </a:solidFill>
                <a:latin typeface="VHNHUV+ArialMT"/>
                <a:cs typeface="VHNHUV+ArialMT"/>
              </a:rPr>
              <a:t>actual</a:t>
            </a:r>
            <a:r>
              <a:rPr dirty="0" sz="1400" spc="28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323e48"/>
                </a:solidFill>
                <a:latin typeface="VHNHUV+ArialMT"/>
                <a:cs typeface="VHNHUV+ArialMT"/>
              </a:rPr>
              <a:t>electrical</a:t>
            </a:r>
          </a:p>
          <a:p>
            <a:pPr marL="0" marR="0">
              <a:lnSpc>
                <a:spcPts val="1564"/>
              </a:lnSpc>
              <a:spcBef>
                <a:spcPts val="115"/>
              </a:spcBef>
              <a:spcAft>
                <a:spcPts val="0"/>
              </a:spcAft>
            </a:pPr>
            <a:r>
              <a:rPr dirty="0" sz="1400" spc="-10">
                <a:solidFill>
                  <a:srgbClr val="323e48"/>
                </a:solidFill>
                <a:latin typeface="VHNHUV+ArialMT"/>
                <a:cs typeface="VHNHUV+ArialMT"/>
              </a:rPr>
              <a:t>power</a:t>
            </a:r>
            <a:r>
              <a:rPr dirty="0" sz="1400" spc="28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323e48"/>
                </a:solidFill>
                <a:latin typeface="VHNHUV+ArialMT"/>
                <a:cs typeface="VHNHUV+ArialMT"/>
              </a:rPr>
              <a:t>of</a:t>
            </a:r>
            <a:r>
              <a:rPr dirty="0" sz="1400" spc="27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323e48"/>
                </a:solidFill>
                <a:latin typeface="VHNHUV+ArialMT"/>
                <a:cs typeface="VHNHUV+ArialMT"/>
              </a:rPr>
              <a:t>a</a:t>
            </a:r>
            <a:r>
              <a:rPr dirty="0" sz="1400" spc="18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323e48"/>
                </a:solidFill>
                <a:latin typeface="VHNHUV+ArialMT"/>
                <a:cs typeface="VHNHUV+ArialMT"/>
              </a:rPr>
              <a:t>fan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911345" y="5903492"/>
            <a:ext cx="5719700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spc="-20">
                <a:solidFill>
                  <a:srgbClr val="d7282f"/>
                </a:solidFill>
                <a:latin typeface="UOLOSE+Webdings"/>
                <a:cs typeface="UOLOSE+Webdings"/>
              </a:rPr>
              <a:t>=</a:t>
            </a:r>
            <a:r>
              <a:rPr dirty="0" sz="900" spc="-20">
                <a:solidFill>
                  <a:srgbClr val="ffffff"/>
                </a:solidFill>
                <a:latin typeface="VHNHUV+ArialMT"/>
                <a:cs typeface="VHNHUV+ArialMT"/>
              </a:rPr>
              <a:t>Infinitum</a:t>
            </a:r>
            <a:r>
              <a:rPr dirty="0" sz="9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900" spc="-20">
                <a:solidFill>
                  <a:srgbClr val="ffffff"/>
                </a:solidFill>
                <a:latin typeface="VHNHUV+ArialMT"/>
                <a:cs typeface="VHNHUV+ArialMT"/>
              </a:rPr>
              <a:t>(motor</a:t>
            </a:r>
            <a:r>
              <a:rPr dirty="0" sz="9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900">
                <a:solidFill>
                  <a:srgbClr val="ffffff"/>
                </a:solidFill>
                <a:latin typeface="VHNHUV+ArialMT"/>
                <a:cs typeface="VHNHUV+ArialMT"/>
              </a:rPr>
              <a:t>+</a:t>
            </a:r>
            <a:r>
              <a:rPr dirty="0" sz="900" spc="-17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900" spc="-20">
                <a:solidFill>
                  <a:srgbClr val="ffffff"/>
                </a:solidFill>
                <a:latin typeface="VHNHUV+ArialMT"/>
                <a:cs typeface="VHNHUV+ArialMT"/>
              </a:rPr>
              <a:t>VFD)</a:t>
            </a:r>
            <a:r>
              <a:rPr dirty="0" sz="900" spc="47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0">
                <a:solidFill>
                  <a:srgbClr val="ffc000"/>
                </a:solidFill>
                <a:latin typeface="UOLOSE+Webdings"/>
                <a:cs typeface="UOLOSE+Webdings"/>
              </a:rPr>
              <a:t>=</a:t>
            </a:r>
            <a:r>
              <a:rPr dirty="0" sz="900" spc="-20">
                <a:solidFill>
                  <a:srgbClr val="ffffff"/>
                </a:solidFill>
                <a:latin typeface="VHNHUV+ArialMT"/>
                <a:cs typeface="VHNHUV+ArialMT"/>
              </a:rPr>
              <a:t>EC</a:t>
            </a:r>
            <a:r>
              <a:rPr dirty="0" sz="9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900" spc="-20">
                <a:solidFill>
                  <a:srgbClr val="ffffff"/>
                </a:solidFill>
                <a:latin typeface="VHNHUV+ArialMT"/>
                <a:cs typeface="VHNHUV+ArialMT"/>
              </a:rPr>
              <a:t>motor</a:t>
            </a:r>
            <a:r>
              <a:rPr dirty="0" sz="900" spc="696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0">
                <a:solidFill>
                  <a:srgbClr val="0f75bc"/>
                </a:solidFill>
                <a:latin typeface="UOLOSE+Webdings"/>
                <a:cs typeface="UOLOSE+Webdings"/>
              </a:rPr>
              <a:t>=</a:t>
            </a:r>
            <a:r>
              <a:rPr dirty="0" sz="900" spc="-20">
                <a:solidFill>
                  <a:srgbClr val="ffffff"/>
                </a:solidFill>
                <a:latin typeface="VHNHUV+ArialMT"/>
                <a:cs typeface="VHNHUV+ArialMT"/>
              </a:rPr>
              <a:t>AC</a:t>
            </a:r>
            <a:r>
              <a:rPr dirty="0" sz="9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900" spc="-20">
                <a:solidFill>
                  <a:srgbClr val="ffffff"/>
                </a:solidFill>
                <a:latin typeface="VHNHUV+ArialMT"/>
                <a:cs typeface="VHNHUV+ArialMT"/>
              </a:rPr>
              <a:t>Induction</a:t>
            </a:r>
            <a:r>
              <a:rPr dirty="0" sz="9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900" spc="-20">
                <a:solidFill>
                  <a:srgbClr val="ffffff"/>
                </a:solidFill>
                <a:latin typeface="VHNHUV+ArialMT"/>
                <a:cs typeface="VHNHUV+ArialMT"/>
              </a:rPr>
              <a:t>(IE4</a:t>
            </a:r>
            <a:r>
              <a:rPr dirty="0" sz="9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900" spc="-20">
                <a:solidFill>
                  <a:srgbClr val="ffffff"/>
                </a:solidFill>
                <a:latin typeface="VHNHUV+ArialMT"/>
                <a:cs typeface="VHNHUV+ArialMT"/>
              </a:rPr>
              <a:t>motor</a:t>
            </a:r>
            <a:r>
              <a:rPr dirty="0" sz="9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900">
                <a:solidFill>
                  <a:srgbClr val="ffffff"/>
                </a:solidFill>
                <a:latin typeface="VHNHUV+ArialMT"/>
                <a:cs typeface="VHNHUV+ArialMT"/>
              </a:rPr>
              <a:t>+</a:t>
            </a:r>
            <a:r>
              <a:rPr dirty="0" sz="900" spc="-17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900" spc="-20">
                <a:solidFill>
                  <a:srgbClr val="ffffff"/>
                </a:solidFill>
                <a:latin typeface="VHNHUV+ArialMT"/>
                <a:cs typeface="VHNHUV+ArialMT"/>
              </a:rPr>
              <a:t>VFD)</a:t>
            </a:r>
            <a:r>
              <a:rPr dirty="0" sz="900" spc="473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0">
                <a:solidFill>
                  <a:srgbClr val="a6a6a6"/>
                </a:solidFill>
                <a:latin typeface="UOLOSE+Webdings"/>
                <a:cs typeface="UOLOSE+Webdings"/>
              </a:rPr>
              <a:t>=</a:t>
            </a:r>
            <a:r>
              <a:rPr dirty="0" sz="900" spc="-20">
                <a:solidFill>
                  <a:srgbClr val="ffffff"/>
                </a:solidFill>
                <a:latin typeface="VHNHUV+ArialMT"/>
                <a:cs typeface="VHNHUV+ArialMT"/>
              </a:rPr>
              <a:t>AC</a:t>
            </a:r>
            <a:r>
              <a:rPr dirty="0" sz="9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900" spc="-20">
                <a:solidFill>
                  <a:srgbClr val="ffffff"/>
                </a:solidFill>
                <a:latin typeface="VHNHUV+ArialMT"/>
                <a:cs typeface="VHNHUV+ArialMT"/>
              </a:rPr>
              <a:t>Induction</a:t>
            </a:r>
            <a:r>
              <a:rPr dirty="0" sz="9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900" spc="-20">
                <a:solidFill>
                  <a:srgbClr val="ffffff"/>
                </a:solidFill>
                <a:latin typeface="VHNHUV+ArialMT"/>
                <a:cs typeface="VHNHUV+ArialMT"/>
              </a:rPr>
              <a:t>(IE3</a:t>
            </a:r>
            <a:r>
              <a:rPr dirty="0" sz="9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900" spc="-20">
                <a:solidFill>
                  <a:srgbClr val="ffffff"/>
                </a:solidFill>
                <a:latin typeface="VHNHUV+ArialMT"/>
                <a:cs typeface="VHNHUV+ArialMT"/>
              </a:rPr>
              <a:t>motor</a:t>
            </a:r>
            <a:r>
              <a:rPr dirty="0" sz="9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900">
                <a:solidFill>
                  <a:srgbClr val="ffffff"/>
                </a:solidFill>
                <a:latin typeface="VHNHUV+ArialMT"/>
                <a:cs typeface="VHNHUV+ArialMT"/>
              </a:rPr>
              <a:t>+</a:t>
            </a:r>
            <a:r>
              <a:rPr dirty="0" sz="900" spc="-17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900" spc="-20">
                <a:solidFill>
                  <a:srgbClr val="ffffff"/>
                </a:solidFill>
                <a:latin typeface="VHNHUV+ArialMT"/>
                <a:cs typeface="VHNHUV+ArialMT"/>
              </a:rPr>
              <a:t>VFD)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76262" y="6584782"/>
            <a:ext cx="208905" cy="15160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893"/>
              </a:lnSpc>
              <a:spcBef>
                <a:spcPts val="0"/>
              </a:spcBef>
              <a:spcAft>
                <a:spcPts val="0"/>
              </a:spcAft>
            </a:pPr>
            <a:r>
              <a:rPr dirty="0" sz="800">
                <a:solidFill>
                  <a:srgbClr val="323e48"/>
                </a:solidFill>
                <a:latin typeface="VHNHUV+ArialMT"/>
                <a:cs typeface="VHNHUV+ArialMT"/>
              </a:rPr>
              <a:t>9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812746" y="6591550"/>
            <a:ext cx="1696327" cy="13741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782"/>
              </a:lnSpc>
              <a:spcBef>
                <a:spcPts val="0"/>
              </a:spcBef>
              <a:spcAft>
                <a:spcPts val="0"/>
              </a:spcAft>
            </a:pPr>
            <a:r>
              <a:rPr dirty="0" sz="700" spc="30">
                <a:solidFill>
                  <a:srgbClr val="323e48"/>
                </a:solidFill>
                <a:latin typeface="VHNHUV+ArialMT"/>
                <a:cs typeface="VHNHUV+ArialMT"/>
              </a:rPr>
              <a:t>©2025</a:t>
            </a:r>
            <a:r>
              <a:rPr dirty="0" sz="700" spc="49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700" spc="30">
                <a:solidFill>
                  <a:srgbClr val="323e48"/>
                </a:solidFill>
                <a:latin typeface="VHNHUV+ArialMT"/>
                <a:cs typeface="VHNHUV+ArialMT"/>
              </a:rPr>
              <a:t>Infinitum</a:t>
            </a:r>
            <a:r>
              <a:rPr dirty="0" sz="700" spc="49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323e48"/>
                </a:solidFill>
                <a:latin typeface="VHNHUV+ArialMT"/>
                <a:cs typeface="VHNHUV+ArialMT"/>
              </a:rPr>
              <a:t>|</a:t>
            </a:r>
            <a:r>
              <a:rPr dirty="0" sz="700" spc="77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700" spc="30">
                <a:solidFill>
                  <a:srgbClr val="323e48"/>
                </a:solidFill>
                <a:latin typeface="VHNHUV+ArialMT"/>
                <a:cs typeface="VHNHUV+ArialMT"/>
              </a:rPr>
              <a:t>All</a:t>
            </a:r>
            <a:r>
              <a:rPr dirty="0" sz="700" spc="49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700" spc="30">
                <a:solidFill>
                  <a:srgbClr val="323e48"/>
                </a:solidFill>
                <a:latin typeface="VHNHUV+ArialMT"/>
                <a:cs typeface="VHNHUV+ArialMT"/>
              </a:rPr>
              <a:t>rights</a:t>
            </a:r>
            <a:r>
              <a:rPr dirty="0" sz="700" spc="49">
                <a:solidFill>
                  <a:srgbClr val="323e48"/>
                </a:solidFill>
                <a:latin typeface="Times New Roman"/>
                <a:cs typeface="Times New Roman"/>
              </a:rPr>
              <a:t> </a:t>
            </a:r>
            <a:r>
              <a:rPr dirty="0" sz="700" spc="30">
                <a:solidFill>
                  <a:srgbClr val="323e48"/>
                </a:solidFill>
                <a:latin typeface="VHNHUV+ArialMT"/>
                <a:cs typeface="VHNHUV+ArialMT"/>
              </a:rPr>
              <a:t>reserved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Administrator</dc:creator>
  <cp:lastModifiedBy>Administrator</cp:lastModifiedBy>
  <cp:revision>1</cp:revision>
  <dcterms:modified xsi:type="dcterms:W3CDTF">2025-11-17T11:13:11-06:00</dcterms:modified>
</cp:coreProperties>
</file>